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86" r:id="rId3"/>
    <p:sldId id="259" r:id="rId4"/>
    <p:sldId id="260" r:id="rId5"/>
    <p:sldId id="278" r:id="rId6"/>
    <p:sldId id="279" r:id="rId7"/>
    <p:sldId id="280" r:id="rId8"/>
    <p:sldId id="283" r:id="rId9"/>
    <p:sldId id="282" r:id="rId10"/>
    <p:sldId id="261" r:id="rId11"/>
    <p:sldId id="262" r:id="rId12"/>
    <p:sldId id="268" r:id="rId13"/>
    <p:sldId id="263" r:id="rId14"/>
    <p:sldId id="269" r:id="rId15"/>
    <p:sldId id="264" r:id="rId16"/>
    <p:sldId id="270" r:id="rId17"/>
    <p:sldId id="265" r:id="rId18"/>
    <p:sldId id="272" r:id="rId19"/>
    <p:sldId id="285" r:id="rId20"/>
    <p:sldId id="273" r:id="rId21"/>
    <p:sldId id="274" r:id="rId22"/>
    <p:sldId id="266" r:id="rId23"/>
    <p:sldId id="267" r:id="rId24"/>
    <p:sldId id="281" r:id="rId25"/>
    <p:sldId id="284" r:id="rId26"/>
    <p:sldId id="277" r:id="rId27"/>
    <p:sldId id="287" r:id="rId28"/>
    <p:sldId id="276" r:id="rId29"/>
    <p:sldId id="288" r:id="rId30"/>
  </p:sldIdLst>
  <p:sldSz cx="9144000" cy="5143500" type="screen16x9"/>
  <p:notesSz cx="6858000" cy="9144000"/>
  <p:embeddedFontLst>
    <p:embeddedFont>
      <p:font typeface="Dosis" panose="020B0604020202020204" charset="0"/>
      <p:regular r:id="rId32"/>
      <p:bold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Source Sans Pro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3"/>
    <p:restoredTop sz="96405"/>
  </p:normalViewPr>
  <p:slideViewPr>
    <p:cSldViewPr snapToGrid="0" snapToObjects="1">
      <p:cViewPr varScale="1">
        <p:scale>
          <a:sx n="147" d="100"/>
          <a:sy n="147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8" d="100"/>
          <a:sy n="128" d="100"/>
        </p:scale>
        <p:origin x="440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18062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489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7C3BABD-D9E9-8E43-9BCB-516E7660C0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447" y="8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>
                <a:solidFill>
                  <a:srgbClr val="0070C0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6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15b05b4d02bc0b0d6acb2c93e59533ba?noload=tru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15b05b4d02bc0b0d6acb2c93e59533ba?noload=tru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15b05b4d02bc0b0d6acb2c93e59533ba?noload=tru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playground#api-reference-docs-tab" TargetMode="External"/><Relationship Id="rId2" Type="http://schemas.openxmlformats.org/officeDocument/2006/relationships/hyperlink" Target="https://developer.mozilla.org/en-US/docs/Web/JavaScript/Reference/Global_Objects/D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1bbbfbfe244fd45842f5505ea82611b1?noload=tru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410428ee9b21bb5e2fd351dc1a80f701?noload=tru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8991c1f137e7d0e650d4ddd83ff44616?noload=tru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d05faa15796e3b56bc44f2f4f7ba8da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tmlcolorcodes.com/" TargetMode="External"/><Relationship Id="rId3" Type="http://schemas.openxmlformats.org/officeDocument/2006/relationships/hyperlink" Target="https://www.youtube.com/watch?v=6cJd7eyYBFs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colorbrewer2.org/#type=sequential&amp;scheme=BuGn&amp;n=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hyperlink" Target="https://developers.google.com/earth-engine/tutorials/playgro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gle.github.io/styleguide/javascriptguide.xml" TargetMode="External"/><Relationship Id="rId4" Type="http://schemas.openxmlformats.org/officeDocument/2006/relationships/hyperlink" Target="http://eloquentjavascript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mozilla.org/en-US/docs/Web/JavaScript/About_JavaScri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guides/playground" TargetMode="External"/><Relationship Id="rId2" Type="http://schemas.openxmlformats.org/officeDocument/2006/relationships/hyperlink" Target="https://code.earthengin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19c63fbf4eaec15fc25948a10849d01f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.earthengine.google.com/568fb2157da963a176fea7ebd3cb2cad?noload=tru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de.earthengine.google.com/e64e81516b564b861f17113fcda7334b?noload=tru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358" y="1390683"/>
            <a:ext cx="7674859" cy="27031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GOOGLE EARTH ENGINE </a:t>
            </a:r>
            <a:br>
              <a:rPr lang="en-GB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GB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AND GITHUB BASICS</a:t>
            </a:r>
            <a:br>
              <a:rPr lang="en-GB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GB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-GB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</a:br>
            <a:r>
              <a:rPr lang="en-GB" sz="4000" dirty="0"/>
              <a:t/>
            </a:r>
            <a:br>
              <a:rPr lang="en-GB" sz="4000" dirty="0"/>
            </a:br>
            <a:r>
              <a:rPr lang="en" sz="1400" i="1" kern="1200" dirty="0" smtClean="0">
                <a:solidFill>
                  <a:srgbClr val="FFFFFF"/>
                </a:solidFill>
                <a:latin typeface="Open Sans"/>
                <a:cs typeface="Open Sans"/>
                <a:sym typeface="Arial"/>
              </a:rPr>
              <a:t>Ernest Opoku-Kwarteng</a:t>
            </a:r>
            <a:r>
              <a:rPr lang="en" sz="140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Arial"/>
              </a:rPr>
              <a:t> </a:t>
            </a:r>
            <a:r>
              <a:rPr lang="en" sz="1400" i="1" u="sng" kern="1200" dirty="0" smtClean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sym typeface="Arial"/>
                <a:hlinkClick r:id="rId3"/>
              </a:rPr>
              <a:t>eokwarteng@ug.edu.gh</a:t>
            </a:r>
            <a:r>
              <a:rPr lang="en" sz="1400" i="1" u="sng" kern="1200" dirty="0" smtClean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sym typeface="Arial"/>
              </a:rPr>
              <a:t/>
            </a:r>
            <a:br>
              <a:rPr lang="en" sz="1400" i="1" u="sng" kern="1200" dirty="0" smtClean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sym typeface="Arial"/>
              </a:rPr>
            </a:br>
            <a:r>
              <a:rPr lang="en" sz="140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Center </a:t>
            </a:r>
            <a:r>
              <a:rPr lang="en" sz="140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for Remote Sensing and Geographic Information Services (CERSGIS)</a:t>
            </a:r>
            <a:endParaRPr sz="4000" dirty="0"/>
          </a:p>
        </p:txBody>
      </p:sp>
      <p:sp>
        <p:nvSpPr>
          <p:cNvPr id="3" name="Rectangle 2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651C-0D5C-254D-A21A-1774C411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17"/>
            <a:ext cx="8330118" cy="619685"/>
          </a:xfrm>
        </p:spPr>
        <p:txBody>
          <a:bodyPr/>
          <a:lstStyle/>
          <a:p>
            <a:r>
              <a:rPr lang="en-GB" sz="3200" b="1" dirty="0" smtClean="0">
                <a:latin typeface="Open Sans"/>
                <a:ea typeface="Open Sans"/>
                <a:cs typeface="Open Sans"/>
              </a:rPr>
              <a:t>BASIC JavaScript DATA TYPES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D28D-25BE-6E41-BDFC-40A4FA45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041" y="967717"/>
            <a:ext cx="3607376" cy="2579636"/>
          </a:xfrm>
        </p:spPr>
        <p:txBody>
          <a:bodyPr/>
          <a:lstStyle/>
          <a:p>
            <a:r>
              <a:rPr lang="en-GB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Strings</a:t>
            </a:r>
            <a:endParaRPr lang="en-GB" sz="21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</a:t>
            </a: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Lists</a:t>
            </a: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Dictionary</a:t>
            </a: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Objects</a:t>
            </a: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Functions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8750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D75EE6-5134-2D45-A2EA-5D893F233CDE}"/>
              </a:ext>
            </a:extLst>
          </p:cNvPr>
          <p:cNvSpPr/>
          <p:nvPr/>
        </p:nvSpPr>
        <p:spPr>
          <a:xfrm>
            <a:off x="207785" y="761069"/>
            <a:ext cx="9014036" cy="3839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-GB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Strings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Using variables to store objects and primitives helps code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readability</a:t>
            </a:r>
            <a:endParaRPr lang="en-GB" dirty="0">
              <a:solidFill>
                <a:srgbClr val="212121"/>
              </a:solidFill>
              <a:latin typeface="Times New Roman" panose="02020603050405020304" pitchFamily="18" charset="0"/>
              <a:ea typeface="Source Sans Pro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variable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that stores a string object is defined by single ' or double " quotes </a:t>
            </a:r>
            <a:endParaRPr lang="en-GB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 not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mix single '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and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double " quotes – be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consistent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101600" lvl="5"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-GH" sz="1600" i="1" u="sng" dirty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Example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Make a new string and store it in a variable called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greetString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</a:t>
            </a:r>
          </a:p>
          <a:p>
            <a:r>
              <a:rPr lang="en-GB" dirty="0" smtClean="0">
                <a:solidFill>
                  <a:srgbClr val="D81B6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          </a:t>
            </a: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  <a:sym typeface="Source Sans Pro"/>
              </a:rPr>
              <a:t>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  <a:sym typeface="Source Sans Pro"/>
              </a:rPr>
              <a:t>Use single (or double) quotes to make a string.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    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greetString = 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'Ahoy there!’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;</a:t>
            </a:r>
          </a:p>
          <a:p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    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greetString2</a:t>
            </a: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"Ahoy there</a:t>
            </a:r>
            <a:r>
              <a:rPr lang="en-GB" sz="1200" dirty="0" smtClean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!";</a:t>
            </a:r>
          </a:p>
          <a:p>
            <a:endParaRPr lang="en-GB" sz="1200" dirty="0">
              <a:solidFill>
                <a:srgbClr val="0D904F"/>
              </a:solidFill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     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Use parentheses to pass arguments to functions.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    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greetString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</a:p>
          <a:p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    print(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greetString2</a:t>
            </a: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9572BC-B13D-214C-B425-4F3349D8BB65}"/>
              </a:ext>
            </a:extLst>
          </p:cNvPr>
          <p:cNvSpPr txBox="1">
            <a:spLocks/>
          </p:cNvSpPr>
          <p:nvPr/>
        </p:nvSpPr>
        <p:spPr>
          <a:xfrm>
            <a:off x="0" y="90791"/>
            <a:ext cx="8137485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070C0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sz="3200" b="1" dirty="0" smtClean="0">
                <a:latin typeface="Open Sans"/>
                <a:ea typeface="Open Sans"/>
                <a:cs typeface="Open Sans"/>
              </a:rPr>
              <a:t>JavaScript / GEE DATA TYPES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4904330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2639D9-A3C7-BF4B-B503-AB02C2941619}"/>
              </a:ext>
            </a:extLst>
          </p:cNvPr>
          <p:cNvSpPr/>
          <p:nvPr/>
        </p:nvSpPr>
        <p:spPr>
          <a:xfrm>
            <a:off x="177359" y="476762"/>
            <a:ext cx="4388156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String(GEE)</a:t>
            </a:r>
          </a:p>
          <a:p>
            <a:pPr>
              <a:spcAft>
                <a:spcPts val="1200"/>
              </a:spcAft>
            </a:pP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Define a string, then put it into an EE container.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aString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'To the cloud!'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;</a:t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ee.</a:t>
            </a:r>
            <a:r>
              <a:rPr lang="en-GB" sz="1200" dirty="0" err="1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aString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'Where to?'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sz="1200" dirty="0">
              <a:latin typeface="Menlo" panose="020B0609030804020204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dirty="0" smtClean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</a:t>
            </a:r>
            <a:r>
              <a:rPr lang="en-GB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 </a:t>
            </a:r>
            <a:r>
              <a:rPr lang="en-GB" sz="1200" dirty="0" err="1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ee.Thing</a:t>
            </a:r>
            <a:r>
              <a:rPr lang="en-GB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as a container for a thing that exists on the server. In </a:t>
            </a:r>
            <a:r>
              <a:rPr lang="en-GB" dirty="0" smtClean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following </a:t>
            </a:r>
            <a:r>
              <a:rPr lang="en-GB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the string is defined first, then </a:t>
            </a:r>
            <a:r>
              <a:rPr lang="en-GB" dirty="0" smtClean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placed in </a:t>
            </a:r>
            <a:r>
              <a:rPr lang="en-GB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container. You can also define the container and its contents all at </a:t>
            </a:r>
            <a:r>
              <a:rPr lang="en-GB" dirty="0" smtClean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H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Example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Define a string that exists on the server.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serverString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ee.</a:t>
            </a:r>
            <a:r>
              <a:rPr lang="en-GB" sz="1200" dirty="0" err="1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'This is on the server.'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'String on the server:'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serverString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sz="1200" dirty="0">
              <a:latin typeface="Menlo" panose="020B0609030804020204"/>
              <a:cs typeface="Calibri" panose="020F0502020204030204" pitchFamily="34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D2C80F-F161-474E-907A-746015C1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63" y="1147863"/>
            <a:ext cx="4358986" cy="2341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C48D55-C211-F144-8349-13DBEA5AE410}"/>
              </a:ext>
            </a:extLst>
          </p:cNvPr>
          <p:cNvSpPr/>
          <p:nvPr/>
        </p:nvSpPr>
        <p:spPr>
          <a:xfrm>
            <a:off x="177359" y="4037470"/>
            <a:ext cx="1757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Run in Code Editor</a:t>
            </a:r>
            <a:endParaRPr lang="en-G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D22219-A704-8748-8279-BB65BC8EE0AD}"/>
              </a:ext>
            </a:extLst>
          </p:cNvPr>
          <p:cNvSpPr/>
          <p:nvPr/>
        </p:nvSpPr>
        <p:spPr>
          <a:xfrm>
            <a:off x="260191" y="289713"/>
            <a:ext cx="473982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GH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Numbers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101600" lvl="0">
              <a:buClr>
                <a:srgbClr val="0DB7C4"/>
              </a:buClr>
              <a:buSzPts val="2000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can also store numbers</a:t>
            </a:r>
          </a:p>
          <a:p>
            <a:pPr marL="101600" lvl="0">
              <a:buClr>
                <a:srgbClr val="0DB7C4"/>
              </a:buClr>
              <a:buSzPts val="2000"/>
            </a:pPr>
            <a:endParaRPr lang="en-US" sz="1600" i="1" u="sng" dirty="0" smtClean="0">
              <a:solidFill>
                <a:srgbClr val="41566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101600" lvl="0">
              <a:buClr>
                <a:srgbClr val="0DB7C4"/>
              </a:buClr>
              <a:buSzPts val="2000"/>
            </a:pPr>
            <a:r>
              <a:rPr lang="en-GH" sz="1600" i="1" u="sng" dirty="0" smtClean="0">
                <a:solidFill>
                  <a:srgbClr val="41566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Example</a:t>
            </a:r>
            <a:endParaRPr lang="en-US" sz="1600" i="1" u="sng" dirty="0">
              <a:solidFill>
                <a:srgbClr val="41566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lvl="0"/>
            <a:r>
              <a:rPr lang="en-GB" dirty="0">
                <a:solidFill>
                  <a:srgbClr val="D81B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Store a number in a variable.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men =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42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;</a:t>
            </a:r>
          </a:p>
          <a:p>
            <a:pPr lvl="0"/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women =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20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;</a:t>
            </a:r>
          </a:p>
          <a:p>
            <a:pPr lvl="0"/>
            <a:r>
              <a:rPr lang="en-GB" sz="12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total = men + 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women;</a:t>
            </a:r>
            <a:endParaRPr lang="en-GB" sz="1200" dirty="0">
              <a:solidFill>
                <a:srgbClr val="37474F"/>
              </a:solidFill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sz="1600" dirty="0">
                <a:solidFill>
                  <a:srgbClr val="3747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600" dirty="0">
                <a:solidFill>
                  <a:srgbClr val="3747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 smtClean="0">
                <a:solidFill>
                  <a:srgbClr val="3747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‘Total men is:'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men);</a:t>
            </a:r>
          </a:p>
          <a:p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‘Total women is:'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women);</a:t>
            </a:r>
          </a:p>
          <a:p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‘Sum of women and men answer is:'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total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sz="1200" dirty="0">
              <a:solidFill>
                <a:srgbClr val="37474F"/>
              </a:solidFill>
              <a:latin typeface="Menlo" panose="020B0609030804020204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7B03-22DB-4F45-9E6C-DAB7D889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8" y="511622"/>
            <a:ext cx="4465818" cy="23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86419B-24B3-6C45-8968-AEDDF79EC6C7}"/>
              </a:ext>
            </a:extLst>
          </p:cNvPr>
          <p:cNvSpPr/>
          <p:nvPr/>
        </p:nvSpPr>
        <p:spPr>
          <a:xfrm>
            <a:off x="210135" y="76628"/>
            <a:ext cx="848735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GB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Number(GEE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ee.Number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() to create number objects on the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server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Math.E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JavaScript method to create a constant value on the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server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Define a number that exists on the server.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serverNumber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ee.</a:t>
            </a:r>
            <a:r>
              <a:rPr lang="en-GB" dirty="0" err="1" smtClean="0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Number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 err="1" smtClean="0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Math</a:t>
            </a:r>
            <a:r>
              <a:rPr lang="en-GB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.E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b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 smtClean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'e='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serverNumber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ee.String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() and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ee.Number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() methods are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constructors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constructor takes its argument (and possibly other parameters), puts it in a container, and returns the container and its contents as an Earth Engine object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that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can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be manipulated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a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code. 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Any constructor starting with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returns an Earth Engine object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.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15CEFC-4434-E444-92F0-1885D2180C28}"/>
              </a:ext>
            </a:extLst>
          </p:cNvPr>
          <p:cNvSpPr/>
          <p:nvPr/>
        </p:nvSpPr>
        <p:spPr>
          <a:xfrm>
            <a:off x="422741" y="345658"/>
            <a:ext cx="8493071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GB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</a:t>
            </a:r>
            <a:endParaRPr lang="en-GB" sz="24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list is defined with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square brackets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[]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of numbers, for example: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	</a:t>
            </a:r>
            <a:r>
              <a:rPr lang="en-GB" dirty="0" smtClean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// 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Use square brackets [] to make a list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.</a:t>
            </a:r>
            <a:br>
              <a:rPr lang="en-GB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listOfNumbers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[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0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3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5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];</a:t>
            </a:r>
            <a:b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'List of numbers:'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listOfNumbers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Lists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can also store strings or other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objects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	</a:t>
            </a:r>
            <a:r>
              <a:rPr lang="en-GB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Make a list of strings.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listOfStrings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[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'a'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'b'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'c'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'd'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];</a:t>
            </a:r>
            <a:b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'List of strings:'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listOfStrings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90187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234AAC-D5F5-B24F-BEEB-5EB474F97FB6}"/>
              </a:ext>
            </a:extLst>
          </p:cNvPr>
          <p:cNvSpPr/>
          <p:nvPr/>
        </p:nvSpPr>
        <p:spPr>
          <a:xfrm>
            <a:off x="384762" y="-51881"/>
            <a:ext cx="840757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Lists (GEE)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make a JavaScript list into an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ee.List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object on the server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,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put a JavaScript literal into a container as with numbers and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strings </a:t>
            </a:r>
          </a:p>
          <a:p>
            <a:pPr marL="457200" lvl="5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Earth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Engine also provides server-side convenience methods for making sequences of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numbers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Make a sequence the hard way.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eeList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=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ee.</a:t>
            </a:r>
            <a:r>
              <a:rPr lang="en-GB" sz="1200" dirty="0" err="1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List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([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1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3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4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5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]);</a:t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sz="12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Make a sequence the easy way!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sequence =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ee.</a:t>
            </a:r>
            <a:r>
              <a:rPr lang="en-GB" sz="1200" dirty="0" err="1">
                <a:solidFill>
                  <a:srgbClr val="9C27B0"/>
                </a:solidFill>
                <a:latin typeface="Menlo" panose="020B0609030804020204"/>
                <a:cs typeface="Calibri" panose="020F0502020204030204" pitchFamily="34" charset="0"/>
              </a:rPr>
              <a:t>List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.sequence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1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sz="12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5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b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'Sequence:'</a:t>
            </a:r>
            <a:r>
              <a:rPr lang="en-GB" sz="1200" dirty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sequence);</a:t>
            </a:r>
            <a:endParaRPr lang="en-GB" sz="1200" dirty="0">
              <a:latin typeface="Menlo" panose="020B0609030804020204"/>
              <a:cs typeface="Calibri" panose="020F0502020204030204" pitchFamily="34" charset="0"/>
            </a:endParaRP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Since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ee.List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objects only exist on the server, use Earth Engine provided functions to interact with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them</a:t>
            </a:r>
          </a:p>
          <a:p>
            <a:pPr marL="457200" lvl="5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 get() method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get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element(s)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out of the list,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of </a:t>
            </a:r>
            <a:r>
              <a:rPr lang="en-GB" sz="2100" dirty="0" err="1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ee.List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objects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Use a method on an </a:t>
            </a:r>
            <a:r>
              <a:rPr lang="en-GB" sz="1200" dirty="0" err="1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ee.List</a:t>
            </a:r>
            <a:r>
              <a:rPr lang="en-GB" sz="12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 to extract a value.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/>
            </a:r>
            <a:b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 value = </a:t>
            </a:r>
            <a:r>
              <a:rPr lang="en-GB" sz="1200" dirty="0" err="1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sequence.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get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 smtClean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b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print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sz="1200" dirty="0" smtClean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'Value at index 2:'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/>
                <a:cs typeface="Calibri" panose="020F0502020204030204" pitchFamily="34" charset="0"/>
              </a:rPr>
              <a:t>, value);</a:t>
            </a:r>
            <a:endParaRPr lang="en-GB" sz="1200" dirty="0">
              <a:latin typeface="Menlo" panose="020B0609030804020204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48D55-C211-F144-8349-13DBEA5AE410}"/>
              </a:ext>
            </a:extLst>
          </p:cNvPr>
          <p:cNvSpPr/>
          <p:nvPr/>
        </p:nvSpPr>
        <p:spPr>
          <a:xfrm>
            <a:off x="5514602" y="1944706"/>
            <a:ext cx="1757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Run in Code Editor</a:t>
            </a:r>
            <a:endParaRPr lang="en-G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48D55-C211-F144-8349-13DBEA5AE410}"/>
              </a:ext>
            </a:extLst>
          </p:cNvPr>
          <p:cNvSpPr/>
          <p:nvPr/>
        </p:nvSpPr>
        <p:spPr>
          <a:xfrm>
            <a:off x="5637819" y="4095181"/>
            <a:ext cx="1757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Run in Code Editor</a:t>
            </a:r>
            <a:endParaRPr lang="en-G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9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874AFF-A799-9240-A5F9-4D906C836F15}"/>
              </a:ext>
            </a:extLst>
          </p:cNvPr>
          <p:cNvSpPr/>
          <p:nvPr/>
        </p:nvSpPr>
        <p:spPr>
          <a:xfrm>
            <a:off x="304800" y="218920"/>
            <a:ext cx="8495223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Objects(Dictionary)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Objects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JavaScript are dictionaries of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key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value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pairs </a:t>
            </a:r>
          </a:p>
          <a:p>
            <a:pPr marL="457200" lvl="5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bject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(or dictionary)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are created with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curly brackets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{}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D81B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// 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Use curly brackets {} to make a dictionary of </a:t>
            </a:r>
            <a:r>
              <a:rPr lang="en-GB" dirty="0" err="1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key:value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</a:rPr>
              <a:t> pairs.</a:t>
            </a:r>
          </a:p>
          <a:p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	</a:t>
            </a:r>
            <a:r>
              <a:rPr lang="en-GB" dirty="0" err="1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var</a:t>
            </a:r>
            <a:r>
              <a:rPr lang="en-GB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object = {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  </a:t>
            </a:r>
            <a:r>
              <a:rPr lang="en-GB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	 foo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: 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'bar'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  </a:t>
            </a:r>
            <a:r>
              <a:rPr lang="en-GB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	 </a:t>
            </a:r>
            <a:r>
              <a:rPr lang="en-GB" dirty="0" err="1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baz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: </a:t>
            </a:r>
            <a:r>
              <a:rPr lang="en-GB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13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  </a:t>
            </a:r>
            <a:r>
              <a:rPr lang="en-GB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	 stuff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: [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'this', 'that', 'the other thing'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]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	};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	print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'Dictionary:'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 object);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	// 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Access dictionary items using square brackets.</a:t>
            </a:r>
          </a:p>
          <a:p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	print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'Print foo:'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 object[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'foo'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]);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	// </a:t>
            </a:r>
            <a:r>
              <a:rPr lang="en-GB" dirty="0">
                <a:solidFill>
                  <a:srgbClr val="D81B60"/>
                </a:solidFill>
                <a:latin typeface="Menlo" panose="020B0609030804020204"/>
                <a:ea typeface="Source Sans Pro"/>
                <a:cs typeface="Calibri" panose="020F0502020204030204" pitchFamily="34" charset="0"/>
              </a:rPr>
              <a:t>Access dictionary items using dot notation.</a:t>
            </a:r>
          </a:p>
          <a:p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	print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(</a:t>
            </a:r>
            <a:r>
              <a:rPr lang="en-GB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</a:rPr>
              <a:t>'Print stuff:'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object.stuff</a:t>
            </a:r>
            <a:r>
              <a:rPr lang="en-GB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);</a:t>
            </a:r>
            <a:endParaRPr lang="en-GB" dirty="0">
              <a:latin typeface="Menlo" panose="020B0609030804020204"/>
              <a:cs typeface="Calibri" panose="020F0502020204030204" pitchFamily="34" charset="0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4809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EF2CCC-AD8B-AC44-86D0-A36CBCC7FE14}"/>
              </a:ext>
            </a:extLst>
          </p:cNvPr>
          <p:cNvSpPr/>
          <p:nvPr/>
        </p:nvSpPr>
        <p:spPr>
          <a:xfrm>
            <a:off x="192659" y="0"/>
            <a:ext cx="8769648" cy="470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Dictionary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(GEE)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Earth Engine Dictionary 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can be constructed from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JavaScript object, as with strings, numbers and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lists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During the construction, JavaScript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functionality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can be used to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initialize the Earth Engine object. In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following example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ee.Dictionary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is constructed directly from a JavaScript literal object:</a:t>
            </a:r>
          </a:p>
          <a:p>
            <a:r>
              <a:rPr lang="en-GB" dirty="0" smtClean="0"/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 pitchFamily="49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 pitchFamily="49" charset="0"/>
              </a:rPr>
              <a:t>Make a Dictionary on the server.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err="1" smtClean="0">
                <a:solidFill>
                  <a:srgbClr val="3B78E7"/>
                </a:solidFill>
                <a:latin typeface="Menlo" panose="020B0609030804020204" pitchFamily="49" charset="0"/>
              </a:rPr>
              <a:t>var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 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dictionary =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ee.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 pitchFamily="49" charset="0"/>
              </a:rPr>
              <a:t>Dictionary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({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e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: 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 pitchFamily="49" charset="0"/>
              </a:rPr>
              <a:t>Math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.E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pi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: 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 pitchFamily="49" charset="0"/>
              </a:rPr>
              <a:t>Math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.PI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phi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: (</a:t>
            </a:r>
            <a:r>
              <a:rPr lang="en-GB" sz="1050" dirty="0">
                <a:solidFill>
                  <a:srgbClr val="C53929"/>
                </a:solidFill>
                <a:latin typeface="Menlo" panose="020B0609030804020204" pitchFamily="49" charset="0"/>
              </a:rPr>
              <a:t>1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 + 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 pitchFamily="49" charset="0"/>
              </a:rPr>
              <a:t>Math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.sqrt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C53929"/>
                </a:solidFill>
                <a:latin typeface="Menlo" panose="020B0609030804020204" pitchFamily="49" charset="0"/>
              </a:rPr>
              <a:t>5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)) / </a:t>
            </a:r>
            <a:r>
              <a:rPr lang="en-GB" sz="1050" dirty="0">
                <a:solidFill>
                  <a:srgbClr val="C53929"/>
                </a:solidFill>
                <a:latin typeface="Menlo" panose="020B0609030804020204" pitchFamily="49" charset="0"/>
              </a:rPr>
              <a:t>2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});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 pitchFamily="49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 pitchFamily="49" charset="0"/>
              </a:rPr>
              <a:t>Get some values from the dictionary.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 pitchFamily="49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'Euler:'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dictionary.</a:t>
            </a:r>
            <a:r>
              <a:rPr lang="en-GB" sz="1050" dirty="0" err="1">
                <a:solidFill>
                  <a:srgbClr val="3B78E7"/>
                </a:solidFill>
                <a:latin typeface="Menlo" panose="020B0609030804020204" pitchFamily="49" charset="0"/>
              </a:rPr>
              <a:t>get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'e'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));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 pitchFamily="49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'Pi:'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dictionary.</a:t>
            </a:r>
            <a:r>
              <a:rPr lang="en-GB" sz="1050" dirty="0" err="1">
                <a:solidFill>
                  <a:srgbClr val="3B78E7"/>
                </a:solidFill>
                <a:latin typeface="Menlo" panose="020B0609030804020204" pitchFamily="49" charset="0"/>
              </a:rPr>
              <a:t>get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'pi'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));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 pitchFamily="49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'Golden ratio:'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dictionary.</a:t>
            </a:r>
            <a:r>
              <a:rPr lang="en-GB" sz="1050" dirty="0" err="1">
                <a:solidFill>
                  <a:srgbClr val="3B78E7"/>
                </a:solidFill>
                <a:latin typeface="Menlo" panose="020B0609030804020204" pitchFamily="49" charset="0"/>
              </a:rPr>
              <a:t>get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'phi'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));</a:t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 pitchFamily="49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 pitchFamily="49" charset="0"/>
              </a:rPr>
              <a:t>Get all the keys: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 pitchFamily="49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 pitchFamily="49" charset="0"/>
              </a:rPr>
              <a:t>'Keys: '</a:t>
            </a:r>
            <a:r>
              <a:rPr lang="en-GB" sz="1050" dirty="0">
                <a:solidFill>
                  <a:srgbClr val="37474F"/>
                </a:solidFill>
                <a:latin typeface="Menlo" panose="020B0609030804020204" pitchFamily="49" charset="0"/>
              </a:rPr>
              <a:t>,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 pitchFamily="49" charset="0"/>
              </a:rPr>
              <a:t>dictionary.keys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 pitchFamily="49" charset="0"/>
              </a:rPr>
              <a:t>());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48D55-C211-F144-8349-13DBEA5AE410}"/>
              </a:ext>
            </a:extLst>
          </p:cNvPr>
          <p:cNvSpPr/>
          <p:nvPr/>
        </p:nvSpPr>
        <p:spPr>
          <a:xfrm>
            <a:off x="5514602" y="3144450"/>
            <a:ext cx="2241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enlo" panose="020B0609030804020204"/>
                <a:cs typeface="Calibri" panose="020F0502020204030204" pitchFamily="34" charset="0"/>
                <a:hlinkClick r:id="rId2"/>
              </a:rPr>
              <a:t>Run in Code Editor</a:t>
            </a:r>
            <a:endParaRPr lang="en-GH" dirty="0">
              <a:latin typeface="Menlo" panose="020B060903080402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61A8-90C5-A84D-9CA0-5685C4E2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7"/>
            <a:ext cx="9850877" cy="619685"/>
          </a:xfrm>
        </p:spPr>
        <p:txBody>
          <a:bodyPr/>
          <a:lstStyle/>
          <a:p>
            <a:r>
              <a:rPr lang="en-GH" sz="2800" b="1" dirty="0">
                <a:latin typeface="Open Sans"/>
                <a:ea typeface="Open Sans"/>
                <a:cs typeface="Open Sans"/>
              </a:rPr>
              <a:t>DIFFERENCE BETWEEN LIST AND  DICTIONARY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D42066-7D28-9046-A1AA-A158C74D3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85801"/>
              </p:ext>
            </p:extLst>
          </p:nvPr>
        </p:nvGraphicFramePr>
        <p:xfrm>
          <a:off x="1063942" y="820170"/>
          <a:ext cx="7211053" cy="32143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97164">
                  <a:extLst>
                    <a:ext uri="{9D8B030D-6E8A-4147-A177-3AD203B41FA5}">
                      <a16:colId xmlns:a16="http://schemas.microsoft.com/office/drawing/2014/main" val="1148855765"/>
                    </a:ext>
                  </a:extLst>
                </a:gridCol>
                <a:gridCol w="3313889">
                  <a:extLst>
                    <a:ext uri="{9D8B030D-6E8A-4147-A177-3AD203B41FA5}">
                      <a16:colId xmlns:a16="http://schemas.microsoft.com/office/drawing/2014/main" val="3279509972"/>
                    </a:ext>
                  </a:extLst>
                </a:gridCol>
              </a:tblGrid>
              <a:tr h="28220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400" b="1" u="none" strike="noStrike" cap="none" dirty="0" smtClean="0">
                          <a:sym typeface="Arial"/>
                        </a:rPr>
                        <a:t>LIST</a:t>
                      </a:r>
                      <a:endParaRPr lang="en-GB" sz="1400" b="1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73264" marB="7326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400" b="1" u="none" strike="noStrike" cap="none" dirty="0" smtClean="0">
                          <a:sym typeface="Arial"/>
                        </a:rPr>
                        <a:t>DICTIONARY</a:t>
                      </a:r>
                      <a:endParaRPr lang="en-GB" sz="1400" b="1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73264" marB="73264" anchor="ctr"/>
                </a:tc>
                <a:extLst>
                  <a:ext uri="{0D108BD9-81ED-4DB2-BD59-A6C34878D82A}">
                    <a16:rowId xmlns:a16="http://schemas.microsoft.com/office/drawing/2014/main" val="1103508031"/>
                  </a:ext>
                </a:extLst>
              </a:tr>
              <a:tr h="424444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List is a collection of index values pairs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Dictionary is a hashed structure of key and value pairs.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extLst>
                  <a:ext uri="{0D108BD9-81ED-4DB2-BD59-A6C34878D82A}">
                    <a16:rowId xmlns:a16="http://schemas.microsoft.com/office/drawing/2014/main" val="1337739056"/>
                  </a:ext>
                </a:extLst>
              </a:tr>
              <a:tr h="565159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List is created by placing elements in </a:t>
                      </a:r>
                      <a:r>
                        <a:rPr lang="en-GB" sz="1200" u="none" strike="noStrike" cap="none" dirty="0" smtClean="0">
                          <a:sym typeface="Arial"/>
                        </a:rPr>
                        <a:t>[ ]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 separated by commas “, “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Dictionary is created by placing elements in { } as “</a:t>
                      </a:r>
                      <a:r>
                        <a:rPr lang="en-GB" sz="1200" u="none" strike="noStrike" cap="none" dirty="0" err="1">
                          <a:sym typeface="Arial"/>
                        </a:rPr>
                        <a:t>key</a:t>
                      </a:r>
                      <a:r>
                        <a:rPr lang="en-GB" sz="1200" u="none" strike="noStrike" cap="none" dirty="0" err="1" smtClean="0">
                          <a:sym typeface="Arial"/>
                        </a:rPr>
                        <a:t>”:”</a:t>
                      </a:r>
                      <a:r>
                        <a:rPr lang="en-GB" sz="1200" u="none" strike="noStrike" cap="none" dirty="0" err="1">
                          <a:sym typeface="Arial"/>
                        </a:rPr>
                        <a:t>value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”, each key value pair is separated by commas “, “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extLst>
                  <a:ext uri="{0D108BD9-81ED-4DB2-BD59-A6C34878D82A}">
                    <a16:rowId xmlns:a16="http://schemas.microsoft.com/office/drawing/2014/main" val="3174556202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The indices of list are integers starting from 0.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The keys of dictionary can be of any data type.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extLst>
                  <a:ext uri="{0D108BD9-81ED-4DB2-BD59-A6C34878D82A}">
                    <a16:rowId xmlns:a16="http://schemas.microsoft.com/office/drawing/2014/main" val="2225204277"/>
                  </a:ext>
                </a:extLst>
              </a:tr>
              <a:tr h="377119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>
                          <a:sym typeface="Arial"/>
                        </a:rPr>
                        <a:t>The elements are accessed via indices.</a:t>
                      </a:r>
                      <a:endParaRPr lang="en-GB" sz="1200" b="0" i="0" u="none" strike="noStrike" cap="none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The elements are accessed via key-values.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extLst>
                  <a:ext uri="{0D108BD9-81ED-4DB2-BD59-A6C34878D82A}">
                    <a16:rowId xmlns:a16="http://schemas.microsoft.com/office/drawing/2014/main" val="2252920724"/>
                  </a:ext>
                </a:extLst>
              </a:tr>
              <a:tr h="45806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The order of the elements entered are maintained.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200" u="none" strike="noStrike" cap="none" dirty="0">
                          <a:sym typeface="Arial"/>
                        </a:rPr>
                        <a:t>There is no guarantee for maintaining order.</a:t>
                      </a:r>
                      <a:endParaRPr lang="en-GB" sz="1200" b="0" i="0" u="none" strike="noStrike" cap="none" dirty="0">
                        <a:solidFill>
                          <a:srgbClr val="0070C0"/>
                        </a:solidFill>
                        <a:latin typeface="Source Sans Pro"/>
                        <a:ea typeface="Source Sans Pro"/>
                        <a:cs typeface="Arial"/>
                        <a:sym typeface="Arial"/>
                      </a:endParaRPr>
                    </a:p>
                  </a:txBody>
                  <a:tcPr marL="73264" marR="73264" marT="102570" marB="102570" anchor="ctr"/>
                </a:tc>
                <a:extLst>
                  <a:ext uri="{0D108BD9-81ED-4DB2-BD59-A6C34878D82A}">
                    <a16:rowId xmlns:a16="http://schemas.microsoft.com/office/drawing/2014/main" val="28089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1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600" b="1" dirty="0" smtClean="0">
                <a:latin typeface="Open Sans"/>
                <a:ea typeface="Open Sans"/>
                <a:cs typeface="Open Sans"/>
                <a:sym typeface="Source Sans Pro"/>
              </a:rPr>
              <a:t>Introduction</a:t>
            </a:r>
            <a:r>
              <a:rPr lang="en-US" sz="3600" dirty="0" smtClean="0">
                <a:latin typeface="Open Sans"/>
                <a:ea typeface="Open Sans"/>
                <a:cs typeface="Open Sans"/>
                <a:sym typeface="Source Sans Pro"/>
              </a:rPr>
              <a:t> </a:t>
            </a:r>
            <a:r>
              <a:rPr lang="en-US" sz="3600" b="1" dirty="0">
                <a:latin typeface="Open Sans"/>
                <a:ea typeface="Open Sans"/>
                <a:cs typeface="Open Sans"/>
                <a:sym typeface="Source Sans Pro"/>
              </a:rPr>
              <a:t>to JavaScript</a:t>
            </a:r>
            <a:endParaRPr sz="3600" b="1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3972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990945-191B-6A44-8334-62F3E4D7CC0F}"/>
              </a:ext>
            </a:extLst>
          </p:cNvPr>
          <p:cNvSpPr/>
          <p:nvPr/>
        </p:nvSpPr>
        <p:spPr>
          <a:xfrm>
            <a:off x="297641" y="69430"/>
            <a:ext cx="81835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Dates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Date objects represents time Earth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Engine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previous examples, it is important to distinguish between a JavaScript</a:t>
            </a:r>
            <a:r>
              <a:rPr lang="en-GB" sz="1500" dirty="0">
                <a:solidFill>
                  <a:srgbClr val="0070C0"/>
                </a:solidFill>
                <a:latin typeface="Source Sans Pro"/>
                <a:ea typeface="Source Sans Pro"/>
              </a:rPr>
              <a:t> </a:t>
            </a:r>
            <a:r>
              <a:rPr lang="en-GB" sz="2000" dirty="0">
                <a:solidFill>
                  <a:srgbClr val="0070C0"/>
                </a:solidFill>
                <a:latin typeface="Source Sans Pro"/>
                <a:ea typeface="Source Sans Pro"/>
                <a:hlinkClick r:id="rId2"/>
              </a:rPr>
              <a:t>Date </a:t>
            </a:r>
            <a:r>
              <a:rPr lang="en-GB" sz="1500" dirty="0">
                <a:solidFill>
                  <a:srgbClr val="0070C0"/>
                </a:solidFill>
                <a:latin typeface="Source Sans Pro"/>
                <a:ea typeface="Source Sans Pro"/>
              </a:rPr>
              <a:t> 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object and an Earth Engine </a:t>
            </a:r>
            <a:r>
              <a:rPr lang="en-GB" sz="2100" dirty="0" err="1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ee.Dateobject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Construct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ee.Date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from a string, from a JavaScript Date, or using static methods provided by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ee.Date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class.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(see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Date section in the </a:t>
            </a:r>
            <a:r>
              <a:rPr lang="en-GB" sz="2000" dirty="0">
                <a:solidFill>
                  <a:srgbClr val="0070C0"/>
                </a:solidFill>
                <a:latin typeface="Source Sans Pro"/>
                <a:ea typeface="Source Sans Pro"/>
                <a:hlinkClick r:id="rId3"/>
              </a:rPr>
              <a:t>Docs tab</a:t>
            </a:r>
            <a:r>
              <a:rPr lang="en-GB" sz="1500" dirty="0">
                <a:solidFill>
                  <a:srgbClr val="0070C0"/>
                </a:solidFill>
                <a:latin typeface="Source Sans Pro"/>
                <a:ea typeface="Source Sans Pro"/>
                <a:hlinkClick r:id="rId3"/>
              </a:rPr>
              <a:t> 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 details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endParaRPr lang="en-GB" sz="105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 smtClean="0">
                <a:solidFill>
                  <a:srgbClr val="D81B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Define a date in Earth Engine.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err="1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var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 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date =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ee.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/>
                <a:cs typeface="Times New Roman" panose="02020603050405020304" pitchFamily="18" charset="0"/>
              </a:rPr>
              <a:t>Date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/>
                <a:cs typeface="Times New Roman" panose="02020603050405020304" pitchFamily="18" charset="0"/>
              </a:rPr>
              <a:t>'2015-12-31'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);</a:t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/>
                <a:cs typeface="Times New Roman" panose="02020603050405020304" pitchFamily="18" charset="0"/>
              </a:rPr>
              <a:t>'Date:'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, date);</a:t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Get the current time using the JavaScript </a:t>
            </a:r>
            <a:r>
              <a:rPr lang="en-GB" sz="1050" dirty="0" err="1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Date.now</a:t>
            </a:r>
            <a:r>
              <a:rPr lang="en-GB" sz="1050" dirty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() method.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err="1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var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 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now = 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/>
                <a:cs typeface="Times New Roman" panose="02020603050405020304" pitchFamily="18" charset="0"/>
              </a:rPr>
              <a:t>Date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.now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();</a:t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print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/>
                <a:cs typeface="Times New Roman" panose="02020603050405020304" pitchFamily="18" charset="0"/>
              </a:rPr>
              <a:t>'Milliseconds since January 1, 1970'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, now);</a:t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// </a:t>
            </a:r>
            <a:r>
              <a:rPr lang="en-GB" sz="1050" dirty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Initialize an </a:t>
            </a:r>
            <a:r>
              <a:rPr lang="en-GB" sz="1050" dirty="0" err="1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ee.Date</a:t>
            </a:r>
            <a:r>
              <a:rPr lang="en-GB" sz="1050" dirty="0">
                <a:solidFill>
                  <a:srgbClr val="D81B60"/>
                </a:solidFill>
                <a:latin typeface="Menlo" panose="020B0609030804020204"/>
                <a:cs typeface="Times New Roman" panose="02020603050405020304" pitchFamily="18" charset="0"/>
              </a:rPr>
              <a:t> object.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/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err="1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var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eeNow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 =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ee.</a:t>
            </a:r>
            <a:r>
              <a:rPr lang="en-GB" sz="1050" dirty="0" err="1">
                <a:solidFill>
                  <a:srgbClr val="9C27B0"/>
                </a:solidFill>
                <a:latin typeface="Menlo" panose="020B0609030804020204"/>
                <a:cs typeface="Times New Roman" panose="02020603050405020304" pitchFamily="18" charset="0"/>
              </a:rPr>
              <a:t>Date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(now);</a:t>
            </a:r>
            <a:b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</a:b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</a:t>
            </a:r>
            <a:r>
              <a:rPr lang="en-GB" sz="1050" dirty="0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print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</a:t>
            </a:r>
            <a:r>
              <a:rPr lang="en-GB" sz="1050" dirty="0">
                <a:solidFill>
                  <a:srgbClr val="0D904F"/>
                </a:solidFill>
                <a:latin typeface="Menlo" panose="020B0609030804020204"/>
                <a:cs typeface="Times New Roman" panose="02020603050405020304" pitchFamily="18" charset="0"/>
              </a:rPr>
              <a:t>'Now:'</a:t>
            </a:r>
            <a:r>
              <a:rPr lang="en-GB" sz="1050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, </a:t>
            </a:r>
            <a:r>
              <a:rPr lang="en-GB" sz="1050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eeNow</a:t>
            </a:r>
            <a:r>
              <a:rPr lang="en-GB" sz="1050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);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29879" y="2891274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Run in Code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C0A3B-34C6-C844-9F12-F0F48F242AF3}"/>
              </a:ext>
            </a:extLst>
          </p:cNvPr>
          <p:cNvSpPr/>
          <p:nvPr/>
        </p:nvSpPr>
        <p:spPr>
          <a:xfrm>
            <a:off x="308183" y="8759"/>
            <a:ext cx="776577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Arrays and Array Images 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Arrays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Earth Engine are constructed from lists of numbers and lists of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lists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degree of nesting determines the number of </a:t>
            </a:r>
            <a:r>
              <a:rPr lang="en-GB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dimensions</a:t>
            </a:r>
            <a:endParaRPr lang="en-GB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solidFill>
                  <a:srgbClr val="3B78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 err="1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var</a:t>
            </a:r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coefficients</a:t>
            </a:r>
            <a:r>
              <a:rPr lang="en-GB" dirty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 =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ee.</a:t>
            </a:r>
            <a:r>
              <a:rPr lang="en-GB" dirty="0" err="1">
                <a:solidFill>
                  <a:srgbClr val="9C27B0"/>
                </a:solidFill>
                <a:latin typeface="Menlo" panose="020B0609030804020204"/>
                <a:cs typeface="Times New Roman" panose="02020603050405020304" pitchFamily="18" charset="0"/>
              </a:rPr>
              <a:t>Array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([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0.3037, 0.2793, 0.4743, 0.5585, 0.5082, 0.1863],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[-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0.2848, -0.2435, -0.5436, 0.7243, 0.0840, -0.1800],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0.1509, 0.1973, 0.3279, 0.3406, -0.7112, -0.4572],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[-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0.8242, 0.0849, 0.4392, -0.0580, 0.2012, -0.2768],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[-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0.3280, 0.0549, 0.1075, 0.1855, -0.4357, 0.8085],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  </a:t>
            </a:r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[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0.1084, -0.9022, 0.4120, 0.0573, -0.0251, 0.0238]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r>
              <a:rPr lang="en-GB" dirty="0" smtClean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	]);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solidFill>
                  <a:srgbClr val="3B78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 smtClean="0">
                <a:solidFill>
                  <a:srgbClr val="3B78E7"/>
                </a:solidFill>
                <a:latin typeface="Menlo" panose="020B0609030804020204"/>
                <a:cs typeface="Times New Roman" panose="02020603050405020304" pitchFamily="18" charset="0"/>
              </a:rPr>
              <a:t>print</a:t>
            </a:r>
            <a:r>
              <a:rPr lang="en-GB" dirty="0">
                <a:latin typeface="Menlo" panose="020B0609030804020204"/>
                <a:cs typeface="Times New Roman" panose="02020603050405020304" pitchFamily="18" charset="0"/>
              </a:rPr>
              <a:t>(“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coefficients</a:t>
            </a:r>
            <a:r>
              <a:rPr lang="en-GB" dirty="0">
                <a:latin typeface="Menlo" panose="020B0609030804020204"/>
                <a:cs typeface="Times New Roman" panose="02020603050405020304" pitchFamily="18" charset="0"/>
              </a:rPr>
              <a:t>” , </a:t>
            </a:r>
            <a:r>
              <a:rPr lang="en-GB" dirty="0">
                <a:solidFill>
                  <a:srgbClr val="37474F"/>
                </a:solidFill>
                <a:latin typeface="Menlo" panose="020B0609030804020204"/>
                <a:cs typeface="Times New Roman" panose="02020603050405020304" pitchFamily="18" charset="0"/>
              </a:rPr>
              <a:t>coefficients</a:t>
            </a:r>
            <a:r>
              <a:rPr lang="en-GB" dirty="0" smtClean="0">
                <a:latin typeface="Menlo" panose="020B0609030804020204"/>
                <a:cs typeface="Times New Roman" panose="02020603050405020304" pitchFamily="18" charset="0"/>
              </a:rPr>
              <a:t>)</a:t>
            </a:r>
            <a:endParaRPr lang="en-GB" dirty="0">
              <a:latin typeface="Menlo" panose="020B0609030804020204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24023" y="4259633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enlo" panose="020B0609030804020204"/>
                <a:cs typeface="Times New Roman" panose="02020603050405020304" pitchFamily="18" charset="0"/>
                <a:hlinkClick r:id="rId2"/>
              </a:rPr>
              <a:t>Run in Code Editor</a:t>
            </a:r>
            <a:endParaRPr 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3647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5E383-D026-7946-BA1F-7FE2F0604F6A}"/>
              </a:ext>
            </a:extLst>
          </p:cNvPr>
          <p:cNvSpPr/>
          <p:nvPr/>
        </p:nvSpPr>
        <p:spPr>
          <a:xfrm>
            <a:off x="0" y="20891"/>
            <a:ext cx="91440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Functions</a:t>
            </a:r>
          </a:p>
          <a:p>
            <a:pPr marL="457200" lvl="5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Functions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improve code readability and reusability by grouping sets of 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operations 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They are defined with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 function 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keyword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Function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names start with a letter and have a pair of parentheses at the 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end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They often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take parameters which tell the function what to do. These parameters go inside the parentheses 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 and the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set of statements making up the function go inside curly 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brackets</a:t>
            </a:r>
          </a:p>
          <a:p>
            <a:pPr marL="457200" lvl="5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 return keyword indicates what the function output 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is </a:t>
            </a:r>
          </a:p>
          <a:p>
            <a:pPr marL="457200" lvl="5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There </a:t>
            </a:r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are several ways to declare a </a:t>
            </a:r>
            <a:r>
              <a:rPr lang="en-GB" sz="2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function</a:t>
            </a:r>
            <a:endParaRPr lang="en-GB" sz="20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r>
              <a:rPr lang="en-GB" dirty="0" smtClean="0"/>
              <a:t>	</a:t>
            </a:r>
            <a:r>
              <a:rPr lang="en-GB" sz="1200" dirty="0" err="1" smtClean="0">
                <a:solidFill>
                  <a:srgbClr val="3B78E7"/>
                </a:solidFill>
                <a:latin typeface="Menlo" panose="020B0609030804020204" pitchFamily="49" charset="0"/>
              </a:rPr>
              <a:t>var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7474F"/>
                </a:solidFill>
                <a:latin typeface="Menlo" panose="020B0609030804020204" pitchFamily="49" charset="0"/>
              </a:rPr>
              <a:t>myFunction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>
                <a:solidFill>
                  <a:srgbClr val="3B78E7"/>
                </a:solidFill>
                <a:latin typeface="Menlo" panose="020B0609030804020204" pitchFamily="49" charset="0"/>
              </a:rPr>
              <a:t>function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(parameter1, parameter2, parameter3) {</a:t>
            </a:r>
            <a:b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		statement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		statement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  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		statement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 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200" dirty="0" smtClean="0">
                <a:solidFill>
                  <a:srgbClr val="3B78E7"/>
                </a:solidFill>
                <a:latin typeface="Menlo" panose="020B0609030804020204" pitchFamily="49" charset="0"/>
              </a:rPr>
              <a:t>return</a:t>
            </a: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  <a:t>statement;</a:t>
            </a:r>
            <a:br>
              <a:rPr lang="en-GB" sz="1200" dirty="0">
                <a:solidFill>
                  <a:srgbClr val="37474F"/>
                </a:solidFill>
                <a:latin typeface="Menlo" panose="020B0609030804020204" pitchFamily="49" charset="0"/>
              </a:rPr>
            </a:br>
            <a:r>
              <a:rPr lang="en-GB" sz="1200" dirty="0" smtClean="0">
                <a:solidFill>
                  <a:srgbClr val="37474F"/>
                </a:solidFill>
                <a:latin typeface="Menlo" panose="020B0609030804020204" pitchFamily="49" charset="0"/>
              </a:rPr>
              <a:t>	</a:t>
            </a:r>
            <a:r>
              <a:rPr lang="en-GB" sz="1100" dirty="0" smtClean="0">
                <a:solidFill>
                  <a:srgbClr val="37474F"/>
                </a:solidFill>
                <a:latin typeface="Menlo" panose="020B0609030804020204" pitchFamily="49" charset="0"/>
              </a:rPr>
              <a:t>};</a:t>
            </a:r>
            <a:endParaRPr lang="en-GB" dirty="0"/>
          </a:p>
          <a:p>
            <a:r>
              <a:rPr lang="en-GB" dirty="0"/>
              <a:t/>
            </a:r>
            <a:br>
              <a:rPr lang="en-GB" dirty="0"/>
            </a:b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41804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27BE3-B405-124D-A980-C9D7FF29E752}"/>
              </a:ext>
            </a:extLst>
          </p:cNvPr>
          <p:cNvSpPr/>
          <p:nvPr/>
        </p:nvSpPr>
        <p:spPr>
          <a:xfrm>
            <a:off x="203208" y="4265763"/>
            <a:ext cx="7858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enlo" panose="020B0609030804020204"/>
                <a:hlinkClick r:id="rId2"/>
              </a:rPr>
              <a:t>Run in Code Editor</a:t>
            </a:r>
            <a:endParaRPr lang="en-GH" dirty="0">
              <a:latin typeface="Menlo" panose="020B060903080402020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6980" y="700721"/>
            <a:ext cx="4583253" cy="3154710"/>
            <a:chOff x="84306" y="290388"/>
            <a:chExt cx="4583253" cy="31547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0015CA-361A-AC48-AFE0-63F25A066C4A}"/>
                </a:ext>
              </a:extLst>
            </p:cNvPr>
            <p:cNvSpPr/>
            <p:nvPr/>
          </p:nvSpPr>
          <p:spPr>
            <a:xfrm>
              <a:off x="160920" y="290388"/>
              <a:ext cx="4506639" cy="31547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</a:rPr>
                <a:t>Functions</a:t>
              </a:r>
            </a:p>
            <a:p>
              <a:r>
                <a:rPr lang="en-GB" sz="1100" dirty="0" smtClean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// </a:t>
              </a:r>
              <a:r>
                <a:rPr lang="en-GB" sz="1100" dirty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The reflect function takes a single parameter: element.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/>
              </a:r>
              <a:b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</a:b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checklength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= function(list) {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</a:t>
              </a: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results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if (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list.length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&gt; 3){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  results = 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"the list has more than 4 elements"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}else{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  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  results = 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"the list has less than 4 elements"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}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return results;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};</a:t>
              </a:r>
            </a:p>
            <a:p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image = ["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Modis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", "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Landsat7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", "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Sentinel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", "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Sentinel2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"];</a:t>
              </a:r>
            </a:p>
            <a:p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print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(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checklength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(image</a:t>
              </a:r>
              <a:r>
                <a:rPr lang="en-GB" sz="1100" dirty="0" smtClean="0">
                  <a:latin typeface="Menlo" panose="020B0609030804020204"/>
                  <a:cs typeface="Times New Roman" panose="02020603050405020304" pitchFamily="18" charset="0"/>
                </a:rPr>
                <a:t>))</a:t>
              </a:r>
              <a:endParaRPr lang="en-GB" sz="1100" dirty="0">
                <a:latin typeface="Menlo" panose="020B0609030804020204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4306" y="290388"/>
              <a:ext cx="4455268" cy="3154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10233" y="669943"/>
            <a:ext cx="4115147" cy="3185488"/>
            <a:chOff x="4744173" y="259610"/>
            <a:chExt cx="4115147" cy="31854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F3A9E6-C3F0-004B-9C7D-12C796D06F89}"/>
                </a:ext>
              </a:extLst>
            </p:cNvPr>
            <p:cNvSpPr/>
            <p:nvPr/>
          </p:nvSpPr>
          <p:spPr>
            <a:xfrm>
              <a:off x="4744173" y="259610"/>
              <a:ext cx="4115147" cy="31700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</a:rPr>
                <a:t>GEE Sample </a:t>
              </a:r>
            </a:p>
            <a:p>
              <a:r>
                <a:rPr lang="en-GB" sz="1100" dirty="0" err="1" smtClean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</a:t>
              </a:r>
              <a:r>
                <a:rPr lang="en-GB" sz="1100" dirty="0" smtClean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 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myList</a:t>
              </a:r>
              <a:r>
                <a:rPr lang="en-GB" sz="1100" dirty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 = </a:t>
              </a:r>
              <a:r>
                <a:rPr lang="en-GB" sz="1100" dirty="0" err="1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eee.Number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(number).pow(2);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};</a:t>
              </a:r>
            </a:p>
            <a:p>
              <a:r>
                <a:rPr lang="en-GB" sz="1100" dirty="0" err="1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squares = 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myList.</a:t>
              </a:r>
              <a:r>
                <a:rPr lang="en-GB" sz="1100" dirty="0" err="1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map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(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computeSquares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);</a:t>
              </a:r>
            </a:p>
            <a:p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print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(squares); </a:t>
              </a:r>
            </a:p>
            <a:p>
              <a:endParaRPr lang="en-GB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100" dirty="0" err="1" smtClean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e.List.sequence</a:t>
              </a:r>
              <a:r>
                <a:rPr lang="en-GB" sz="1100" dirty="0" smtClean="0">
                  <a:latin typeface="Menlo" panose="020B0609030804020204"/>
                  <a:cs typeface="Times New Roman" panose="02020603050405020304" pitchFamily="18" charset="0"/>
                </a:rPr>
                <a:t>(1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, 10);</a:t>
              </a:r>
            </a:p>
            <a:p>
              <a:r>
                <a:rPr lang="en-GB" sz="1100" dirty="0" smtClean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// </a:t>
              </a:r>
              <a:r>
                <a:rPr lang="en-GB" sz="1100" dirty="0">
                  <a:solidFill>
                    <a:srgbClr val="D81B60"/>
                  </a:solidFill>
                  <a:latin typeface="Menlo" panose="020B0609030804020204"/>
                  <a:cs typeface="Times New Roman" panose="02020603050405020304" pitchFamily="18" charset="0"/>
                </a:rPr>
                <a:t>The reflect function takes a single parameter: element.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/>
              </a:r>
              <a:b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</a:b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var </a:t>
              </a:r>
              <a:r>
                <a:rPr lang="en-GB" sz="1100" dirty="0" err="1">
                  <a:latin typeface="Menlo" panose="020B0609030804020204"/>
                  <a:cs typeface="Times New Roman" panose="02020603050405020304" pitchFamily="18" charset="0"/>
                </a:rPr>
                <a:t>computeSquares</a:t>
              </a: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 = 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function</a:t>
              </a: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(</a:t>
              </a:r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number</a:t>
              </a:r>
              <a:r>
                <a:rPr lang="en-GB" sz="1100" dirty="0">
                  <a:solidFill>
                    <a:srgbClr val="3B78E7"/>
                  </a:solidFill>
                  <a:latin typeface="Menlo" panose="020B0609030804020204"/>
                  <a:cs typeface="Times New Roman" panose="02020603050405020304" pitchFamily="18" charset="0"/>
                </a:rPr>
                <a:t>) {</a:t>
              </a:r>
              <a:endParaRPr lang="en-GB" sz="1100" dirty="0">
                <a:latin typeface="Menlo" panose="020B0609030804020204"/>
                <a:cs typeface="Times New Roman" panose="02020603050405020304" pitchFamily="18" charset="0"/>
              </a:endParaRP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</a:t>
              </a:r>
              <a:r>
                <a:rPr lang="en-GB" sz="1100" dirty="0">
                  <a:solidFill>
                    <a:srgbClr val="0D904F"/>
                  </a:solidFill>
                  <a:latin typeface="Menlo" panose="020B0609030804020204"/>
                  <a:cs typeface="Times New Roman" panose="02020603050405020304" pitchFamily="18" charset="0"/>
                </a:rPr>
                <a:t>// We define the operation using the EE API.</a:t>
              </a:r>
            </a:p>
            <a:p>
              <a:r>
                <a:rPr lang="en-GB" sz="1100" dirty="0">
                  <a:latin typeface="Menlo" panose="020B0609030804020204"/>
                  <a:cs typeface="Times New Roman" panose="02020603050405020304" pitchFamily="18" charset="0"/>
                </a:rPr>
                <a:t>  </a:t>
              </a:r>
              <a:r>
                <a:rPr lang="en-GB" sz="1100" dirty="0" smtClean="0">
                  <a:latin typeface="Menlo" panose="020B0609030804020204"/>
                  <a:cs typeface="Times New Roman" panose="02020603050405020304" pitchFamily="18" charset="0"/>
                </a:rPr>
                <a:t>return</a:t>
              </a:r>
              <a:endPara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H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44173" y="290388"/>
              <a:ext cx="4115147" cy="3154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46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BA9B-627F-6A40-A847-A1D62C706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22" y="552532"/>
            <a:ext cx="8855578" cy="3863825"/>
          </a:xfrm>
        </p:spPr>
        <p:txBody>
          <a:bodyPr/>
          <a:lstStyle/>
          <a:p>
            <a:pPr marL="457200" lvl="5">
              <a:buClr>
                <a:schemeClr val="dk2"/>
              </a:buClr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Earth Engine uses a parallel processing system to carry out computation across a large number of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machines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160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oops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 of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loops 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discouraged in Earth Engine. The same results can be achieved using a map() operation where you specify a function that can be independently applied to each element. This allows the system to distribute the processing to different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machines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If/else conditions</a:t>
            </a:r>
            <a:endParaRPr lang="en-G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if/else conditional operators in Earth Engine is strongly discouraged . map() and filters are more functional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endParaRPr lang="en-GB" sz="1400" dirty="0">
              <a:solidFill>
                <a:srgbClr val="212121"/>
              </a:solidFill>
              <a:latin typeface="Times New Roman" panose="02020603050405020304" pitchFamily="18" charset="0"/>
              <a:cs typeface="Arial"/>
            </a:endParaRPr>
          </a:p>
          <a:p>
            <a:pPr marL="101600" indent="0">
              <a:buNone/>
            </a:pPr>
            <a:r>
              <a:rPr lang="en-GB" sz="1400" dirty="0">
                <a:solidFill>
                  <a:srgbClr val="212121"/>
                </a:solidFill>
                <a:latin typeface="Times New Roman" panose="02020603050405020304" pitchFamily="18" charset="0"/>
                <a:cs typeface="Arial"/>
              </a:rPr>
              <a:t> </a:t>
            </a:r>
            <a:r>
              <a:rPr lang="en-GB" sz="1400" dirty="0">
                <a:latin typeface="Menlo" panose="020B0609030804020204"/>
                <a:hlinkClick r:id="rId2"/>
              </a:rPr>
              <a:t>Run in Code Editor</a:t>
            </a:r>
            <a:endParaRPr lang="en-GH" sz="1400" dirty="0">
              <a:latin typeface="Menlo" panose="020B060903080402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5F36CC-2531-8245-9A39-B193F2FFF5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2165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070C0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sz="3200" b="1" dirty="0">
                <a:latin typeface="Open Sans"/>
                <a:ea typeface="Open Sans"/>
                <a:cs typeface="Open Sans"/>
                <a:sym typeface="Source Sans Pro"/>
              </a:rPr>
              <a:t>Functional Programming Concepts</a:t>
            </a:r>
            <a:endParaRPr lang="en-GH" sz="3200" b="1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910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9011-2B74-1341-BE42-5B604D30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" y="49717"/>
            <a:ext cx="8531357" cy="619685"/>
          </a:xfrm>
        </p:spPr>
        <p:txBody>
          <a:bodyPr/>
          <a:lstStyle/>
          <a:p>
            <a:r>
              <a:rPr lang="en-GB" sz="3200" b="1" dirty="0">
                <a:latin typeface="Open Sans"/>
                <a:ea typeface="Open Sans"/>
                <a:cs typeface="Open Sans"/>
              </a:rPr>
              <a:t>Hex </a:t>
            </a:r>
            <a:r>
              <a:rPr lang="en-GB" sz="3200" b="1" dirty="0" smtClean="0">
                <a:latin typeface="Open Sans"/>
                <a:ea typeface="Open Sans"/>
                <a:cs typeface="Open Sans"/>
              </a:rPr>
              <a:t>Colour </a:t>
            </a:r>
            <a:r>
              <a:rPr lang="en-GB" sz="3200" b="1" dirty="0">
                <a:latin typeface="Open Sans"/>
                <a:ea typeface="Open Sans"/>
                <a:cs typeface="Open Sans"/>
              </a:rPr>
              <a:t>Code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4FB3C-2E47-9C45-8048-CD7558DC2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69" y="653004"/>
            <a:ext cx="9058550" cy="728324"/>
          </a:xfrm>
        </p:spPr>
        <p:txBody>
          <a:bodyPr/>
          <a:lstStyle/>
          <a:p>
            <a:pPr marL="457200" lvl="5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hex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colour 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code is a 6-symbol code made of up to three 2-symbol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elements</a:t>
            </a:r>
          </a:p>
          <a:p>
            <a:pPr marL="457200" lvl="5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Each 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 the 2-symbol elements expresses a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colour 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value from 0 to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255</a:t>
            </a: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You may be interested in these interesting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/>
              </a:rPr>
              <a:t>videos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this 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website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endParaRPr lang="en-GB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5">
              <a:buClr>
                <a:schemeClr val="dk2"/>
              </a:buClr>
              <a:buFont typeface="Source Sans Pro"/>
              <a:buChar char="▹"/>
            </a:pPr>
            <a:endParaRPr lang="en-GH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569" y="1944434"/>
            <a:ext cx="9110431" cy="2301340"/>
            <a:chOff x="33569" y="1847159"/>
            <a:chExt cx="9110431" cy="23013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64380-5FBB-EC4C-AC88-7BA64198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6581" y="1897728"/>
              <a:ext cx="2977419" cy="2250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2B7830-084B-7946-8737-2A70EBEA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69" y="1897393"/>
              <a:ext cx="2290525" cy="22507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3B2971-29D4-7A42-AFCD-2E899E73E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64"/>
            <a:stretch/>
          </p:blipFill>
          <p:spPr>
            <a:xfrm>
              <a:off x="2324094" y="1847159"/>
              <a:ext cx="3849631" cy="2301340"/>
            </a:xfrm>
            <a:prstGeom prst="rect">
              <a:avLst/>
            </a:prstGeom>
          </p:spPr>
        </p:pic>
      </p:grpSp>
      <p:sp>
        <p:nvSpPr>
          <p:cNvPr id="10" name="Rectangle 9">
            <a:hlinkClick r:id="rId8" tooltip="Get your color Hex "/>
            <a:extLst>
              <a:ext uri="{FF2B5EF4-FFF2-40B4-BE49-F238E27FC236}">
                <a16:creationId xmlns:a16="http://schemas.microsoft.com/office/drawing/2014/main" id="{91B90D74-B4DD-C841-97A4-4D23AA398A9F}"/>
              </a:ext>
            </a:extLst>
          </p:cNvPr>
          <p:cNvSpPr/>
          <p:nvPr/>
        </p:nvSpPr>
        <p:spPr>
          <a:xfrm>
            <a:off x="0" y="431844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enlo" panose="020B0609030804020204"/>
                <a:hlinkClick r:id="rId8"/>
              </a:rPr>
              <a:t>Get </a:t>
            </a:r>
            <a:r>
              <a:rPr lang="en-GB" dirty="0" err="1">
                <a:latin typeface="Menlo" panose="020B0609030804020204"/>
                <a:hlinkClick r:id="rId8"/>
              </a:rPr>
              <a:t>Color</a:t>
            </a:r>
            <a:r>
              <a:rPr lang="en-GB" dirty="0">
                <a:latin typeface="Menlo" panose="020B0609030804020204"/>
                <a:hlinkClick r:id="rId8"/>
              </a:rPr>
              <a:t> </a:t>
            </a:r>
            <a:r>
              <a:rPr lang="en-GB" dirty="0" smtClean="0">
                <a:latin typeface="Menlo" panose="020B0609030804020204"/>
                <a:hlinkClick r:id="rId8"/>
              </a:rPr>
              <a:t>Hex  </a:t>
            </a:r>
            <a:endParaRPr lang="en-GH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8803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0806-3915-C646-906F-046EFCB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81420" cy="61968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H" sz="3200" b="1" dirty="0">
                <a:latin typeface="Open Sans"/>
                <a:ea typeface="Open Sans"/>
                <a:cs typeface="Open Sans"/>
                <a:sym typeface="Arial"/>
              </a:rPr>
              <a:t>Resource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52A0-B847-DE4C-A920-A7D3CCF8B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53" y="860684"/>
            <a:ext cx="8427203" cy="3077892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 </a:t>
            </a:r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 Code Editor guide </a:t>
            </a: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to get familiar with the Code Editor environment.</a:t>
            </a:r>
          </a:p>
          <a:p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For more thorough JavaScript tutorials, see </a:t>
            </a:r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these Mozilla developer resources</a:t>
            </a: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For an introduction to programming, with examples in JavaScript, see 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Eloquent JavaScript</a:t>
            </a: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For suggestions on JavaScript coding style, see the 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Google JavaScript Style Guide</a:t>
            </a: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2587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600" b="1" dirty="0" smtClean="0">
                <a:latin typeface="Open Sans"/>
                <a:ea typeface="Open Sans"/>
                <a:cs typeface="Open Sans"/>
                <a:sym typeface="Source Sans Pro"/>
              </a:rPr>
              <a:t>Introduction</a:t>
            </a:r>
            <a:r>
              <a:rPr lang="en-US" sz="3600" dirty="0" smtClean="0">
                <a:latin typeface="Open Sans"/>
                <a:ea typeface="Open Sans"/>
                <a:cs typeface="Open Sans"/>
                <a:sym typeface="Source Sans Pro"/>
              </a:rPr>
              <a:t> </a:t>
            </a:r>
            <a:r>
              <a:rPr lang="en-US" sz="3600" b="1" dirty="0">
                <a:latin typeface="Open Sans"/>
                <a:ea typeface="Open Sans"/>
                <a:cs typeface="Open Sans"/>
                <a:sym typeface="Source Sans Pro"/>
              </a:rPr>
              <a:t>to </a:t>
            </a:r>
            <a:r>
              <a:rPr lang="en-GB" sz="3600" b="1" dirty="0" smtClean="0">
                <a:latin typeface="Open Sans"/>
                <a:ea typeface="Open Sans"/>
                <a:cs typeface="Open Sans"/>
              </a:rPr>
              <a:t>GitHub</a:t>
            </a:r>
            <a:endParaRPr sz="3600" b="1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DDD2E-C4E3-EF47-AD13-0DCBF52A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469" y="1310830"/>
            <a:ext cx="3112031" cy="1750518"/>
          </a:xfrm>
          <a:prstGeom prst="rect">
            <a:avLst/>
          </a:prstGeom>
        </p:spPr>
      </p:pic>
      <p:sp>
        <p:nvSpPr>
          <p:cNvPr id="5" name="Rectangle 4">
            <a:hlinkClick r:id="rId3" tooltip="https://github.com/"/>
            <a:extLst>
              <a:ext uri="{FF2B5EF4-FFF2-40B4-BE49-F238E27FC236}">
                <a16:creationId xmlns:a16="http://schemas.microsoft.com/office/drawing/2014/main" id="{0E7918E2-3C8E-2544-914E-856F6EBE8EC4}"/>
              </a:ext>
            </a:extLst>
          </p:cNvPr>
          <p:cNvSpPr/>
          <p:nvPr/>
        </p:nvSpPr>
        <p:spPr>
          <a:xfrm>
            <a:off x="5404742" y="3042873"/>
            <a:ext cx="2225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H" dirty="0">
                <a:solidFill>
                  <a:srgbClr val="00B0F0"/>
                </a:solidFill>
                <a:latin typeface="Menlo" panose="020B0609030804020204"/>
              </a:rPr>
              <a:t>https://github.com/</a:t>
            </a:r>
          </a:p>
        </p:txBody>
      </p:sp>
    </p:spTree>
    <p:extLst>
      <p:ext uri="{BB962C8B-B14F-4D97-AF65-F5344CB8AC3E}">
        <p14:creationId xmlns:p14="http://schemas.microsoft.com/office/powerpoint/2010/main" val="35796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11F600-A86C-8B49-90D5-710E442F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58"/>
            <a:ext cx="9144000" cy="619685"/>
          </a:xfrm>
        </p:spPr>
        <p:txBody>
          <a:bodyPr/>
          <a:lstStyle/>
          <a:p>
            <a:pPr algn="ctr"/>
            <a:r>
              <a:rPr lang="en-GB" sz="2800" b="1" dirty="0">
                <a:latin typeface="Open Sans"/>
                <a:ea typeface="Open Sans"/>
                <a:cs typeface="Open Sans"/>
              </a:rPr>
              <a:t>GITHUB USER INTERFACE </a:t>
            </a:r>
            <a:endParaRPr lang="en-GH" sz="28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42925"/>
            <a:ext cx="82772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5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583C6-023E-2140-892A-7E091A9C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811" y="47162"/>
            <a:ext cx="8128201" cy="10382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introduction covers getting started with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2"/>
              </a:rPr>
              <a:t>JavaScript 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GEE is built on JavaScript API and Python API</a:t>
            </a: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 code editor is the interface to interact with the JavaScript </a:t>
            </a:r>
            <a:r>
              <a:rPr lang="en-GB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API</a:t>
            </a:r>
            <a:endParaRPr lang="en-GB" sz="21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40FDC7-E6CB-9744-8EFA-5BDEC2FC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41" y="1322963"/>
            <a:ext cx="5481691" cy="30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4" tooltip="https://code.earthengine.google.com/"/>
            <a:extLst>
              <a:ext uri="{FF2B5EF4-FFF2-40B4-BE49-F238E27FC236}">
                <a16:creationId xmlns:a16="http://schemas.microsoft.com/office/drawing/2014/main" id="{E0933B5A-A6F6-EE4B-8920-8D45B31849EB}"/>
              </a:ext>
            </a:extLst>
          </p:cNvPr>
          <p:cNvSpPr txBox="1"/>
          <p:nvPr/>
        </p:nvSpPr>
        <p:spPr>
          <a:xfrm>
            <a:off x="0" y="429758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  <a:hlinkClick r:id="rId4"/>
              </a:rPr>
              <a:t>https://</a:t>
            </a: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  <a:hlinkClick r:id="rId4"/>
              </a:rPr>
              <a:t>code.earthengine.google.com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  <a:hlinkClick r:id="rId4"/>
              </a:rPr>
              <a:t>/</a:t>
            </a:r>
            <a:endParaRPr lang="en-GH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1019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8F20C-EF28-1846-B6ED-78C4E2EA5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488" y="736169"/>
            <a:ext cx="7744806" cy="3737929"/>
          </a:xfrm>
        </p:spPr>
        <p:txBody>
          <a:bodyPr/>
          <a:lstStyle/>
          <a:p>
            <a:pPr marL="101600" indent="0">
              <a:buNone/>
            </a:pP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Learning by doing </a:t>
            </a:r>
          </a:p>
          <a:p>
            <a:r>
              <a:rPr lang="en-GB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Go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2"/>
              </a:rPr>
              <a:t>code.earthengine.google.com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and copy the following into the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/>
              </a:rPr>
              <a:t>Code Editor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and click on run </a:t>
            </a:r>
          </a:p>
          <a:p>
            <a:pPr marL="101600" indent="0">
              <a:buNone/>
            </a:pPr>
            <a:endParaRPr lang="en-GB" sz="14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58800" lvl="1" indent="0">
              <a:buNone/>
            </a:pPr>
            <a:r>
              <a:rPr lang="en-GB" sz="14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print</a:t>
            </a:r>
            <a:r>
              <a:rPr lang="en-GB" sz="14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('Hello </a:t>
            </a:r>
            <a:r>
              <a:rPr lang="en-GB" sz="1400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World!’);</a:t>
            </a:r>
            <a:endParaRPr lang="en-GH" sz="1400" dirty="0">
              <a:solidFill>
                <a:srgbClr val="212121"/>
              </a:solidFill>
              <a:latin typeface="Menlo" panose="020B0609030804020204"/>
              <a:cs typeface="Calibri" panose="020F0502020204030204" pitchFamily="34" charset="0"/>
              <a:sym typeface="Arial"/>
            </a:endParaRPr>
          </a:p>
          <a:p>
            <a:pPr marL="558800" lvl="1" indent="0">
              <a:buNone/>
            </a:pPr>
            <a:r>
              <a:rPr lang="en-GB" sz="1400" dirty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// print('Hello </a:t>
            </a:r>
            <a:r>
              <a:rPr lang="en-GB" sz="1400" dirty="0" smtClean="0">
                <a:solidFill>
                  <a:srgbClr val="D81B60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World!’);</a:t>
            </a:r>
            <a:endParaRPr lang="en-GB" sz="1400" dirty="0">
              <a:solidFill>
                <a:srgbClr val="D81B60"/>
              </a:solidFill>
              <a:latin typeface="Menlo" panose="020B0609030804020204"/>
              <a:cs typeface="Calibri" panose="020F0502020204030204" pitchFamily="34" charset="0"/>
              <a:sym typeface="Arial"/>
            </a:endParaRPr>
          </a:p>
          <a:p>
            <a:pPr marL="558800" lvl="1" indent="0">
              <a:buNone/>
            </a:pPr>
            <a:r>
              <a:rPr lang="en-GB" sz="14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print</a:t>
            </a:r>
            <a:r>
              <a:rPr lang="en-GB" sz="14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 (</a:t>
            </a:r>
            <a:r>
              <a:rPr lang="en-GB" sz="14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’This is my first JavaScript code’)</a:t>
            </a:r>
          </a:p>
          <a:p>
            <a:pPr marL="558800" lvl="1" indent="0">
              <a:buNone/>
            </a:pPr>
            <a:endParaRPr lang="en-GB" sz="1400" dirty="0">
              <a:solidFill>
                <a:srgbClr val="0D904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hlinkClick r:id="rId4"/>
            </a:endParaRPr>
          </a:p>
          <a:p>
            <a:pPr marL="558800" lvl="1" indent="0">
              <a:buNone/>
            </a:pPr>
            <a:endParaRPr lang="en-GB" sz="1400" dirty="0">
              <a:solidFill>
                <a:srgbClr val="0D904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hlinkClick r:id="rId4"/>
            </a:endParaRPr>
          </a:p>
          <a:p>
            <a:pPr marL="558800" lvl="1" indent="0">
              <a:buNone/>
            </a:pPr>
            <a:endParaRPr lang="en-GB" sz="1400" dirty="0">
              <a:solidFill>
                <a:srgbClr val="0D904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hlinkClick r:id="rId4"/>
            </a:endParaRPr>
          </a:p>
          <a:p>
            <a:pPr marL="558800" lvl="1" indent="0">
              <a:buNone/>
            </a:pPr>
            <a:r>
              <a:rPr lang="en-GB" sz="1400" dirty="0">
                <a:solidFill>
                  <a:srgbClr val="0D904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Run in Code Editor</a:t>
            </a:r>
            <a:endParaRPr lang="en-GH" sz="1400" dirty="0">
              <a:solidFill>
                <a:srgbClr val="0D904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B56103-6971-D744-B9EC-45E46601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17"/>
            <a:ext cx="8442815" cy="619685"/>
          </a:xfrm>
        </p:spPr>
        <p:txBody>
          <a:bodyPr/>
          <a:lstStyle/>
          <a:p>
            <a:r>
              <a:rPr lang="en-GB" sz="3200" b="1" dirty="0">
                <a:latin typeface="Open Sans"/>
                <a:ea typeface="Open Sans"/>
                <a:cs typeface="Open Sans"/>
              </a:rPr>
              <a:t>Coding in JavaScript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754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6DD-986B-094A-84B7-88BAC70D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1" y="11789"/>
            <a:ext cx="7741630" cy="619685"/>
          </a:xfrm>
        </p:spPr>
        <p:txBody>
          <a:bodyPr/>
          <a:lstStyle/>
          <a:p>
            <a:r>
              <a:rPr lang="en-GH" sz="3200" b="1" dirty="0">
                <a:latin typeface="Open Sans"/>
                <a:ea typeface="Open Sans"/>
                <a:cs typeface="Open Sans"/>
              </a:rPr>
              <a:t>Variables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81A47-69D0-B446-9540-FDB19FAAB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40" y="542060"/>
            <a:ext cx="7744806" cy="414018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H" sz="2100" dirty="0">
                <a:latin typeface="Calibri" panose="020F0502020204030204" pitchFamily="34" charset="0"/>
                <a:cs typeface="Calibri" panose="020F0502020204030204" pitchFamily="34" charset="0"/>
              </a:rPr>
              <a:t>Variables   are containers for storing  elements.</a:t>
            </a:r>
            <a:r>
              <a:rPr lang="en-GH" sz="21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Javascrript  a variable is declared 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lang="en-US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the keyword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</a:t>
            </a:r>
            <a:r>
              <a:rPr lang="en-GH" sz="2100" i="1" dirty="0" smtClean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var</a:t>
            </a:r>
            <a:endParaRPr lang="en-GH" sz="2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GH" sz="2100" dirty="0">
                <a:latin typeface="Calibri" panose="020F0502020204030204" pitchFamily="34" charset="0"/>
                <a:cs typeface="Calibri" panose="020F0502020204030204" pitchFamily="34" charset="0"/>
              </a:rPr>
              <a:t>aribles can store strings, numbers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tuples </a:t>
            </a:r>
            <a:r>
              <a:rPr 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n-GH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H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indent="0">
              <a:buNone/>
            </a:pPr>
            <a:r>
              <a:rPr lang="en-GH" sz="1600" i="1" u="sng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  <a:r>
              <a:rPr lang="en-GH" sz="1400" dirty="0">
                <a:solidFill>
                  <a:srgbClr val="212121"/>
                </a:solidFill>
                <a:latin typeface="Times New Roman" panose="02020603050405020304" pitchFamily="18" charset="0"/>
                <a:cs typeface="Arial"/>
              </a:rPr>
              <a:t> 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ar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 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school = </a:t>
            </a:r>
            <a:r>
              <a:rPr lang="en-GH" sz="1100" dirty="0">
                <a:solidFill>
                  <a:srgbClr val="0D904F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“University of Ghana“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ar 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year  = [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2015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2016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2017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,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2018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]  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ar 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a =  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</a:rPr>
              <a:t>23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ar 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b = </a:t>
            </a:r>
            <a:r>
              <a:rPr lang="en-GH" sz="1100" dirty="0">
                <a:solidFill>
                  <a:srgbClr val="C53929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11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v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ar 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c  = a + b 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p</a:t>
            </a:r>
            <a:r>
              <a:rPr lang="en-GH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  <a:sym typeface="Arial"/>
              </a:rPr>
              <a:t>rint</a:t>
            </a:r>
            <a:r>
              <a:rPr lang="en-GH" sz="1100" dirty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 ( c )</a:t>
            </a:r>
          </a:p>
          <a:p>
            <a:pPr marL="101600" indent="0">
              <a:buNone/>
            </a:pPr>
            <a:r>
              <a:rPr lang="en-GB" sz="1100" dirty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p</a:t>
            </a:r>
            <a:r>
              <a:rPr lang="en-GH" sz="1100" dirty="0" smtClean="0">
                <a:solidFill>
                  <a:srgbClr val="3B78E7"/>
                </a:solidFill>
                <a:latin typeface="Menlo" panose="020B0609030804020204"/>
                <a:cs typeface="Calibri" panose="020F0502020204030204" pitchFamily="34" charset="0"/>
              </a:rPr>
              <a:t>rint</a:t>
            </a:r>
            <a:r>
              <a:rPr lang="en-GH" sz="1100" dirty="0" smtClean="0">
                <a:solidFill>
                  <a:srgbClr val="212121"/>
                </a:solidFill>
                <a:latin typeface="Menlo" panose="020B0609030804020204"/>
                <a:cs typeface="Calibri" panose="020F0502020204030204" pitchFamily="34" charset="0"/>
              </a:rPr>
              <a:t>(school)</a:t>
            </a:r>
            <a:endParaRPr lang="en-US" sz="1100" dirty="0" smtClean="0">
              <a:solidFill>
                <a:srgbClr val="212121"/>
              </a:solidFill>
              <a:latin typeface="Menlo" panose="020B0609030804020204"/>
              <a:cs typeface="Calibri" panose="020F0502020204030204" pitchFamily="34" charset="0"/>
            </a:endParaRPr>
          </a:p>
          <a:p>
            <a:pPr marL="101600" indent="0">
              <a:buNone/>
            </a:pPr>
            <a:endParaRPr lang="en-US" sz="14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L="101600" indent="0">
              <a:buNone/>
            </a:pPr>
            <a:r>
              <a:rPr lang="en-GB" sz="1400" dirty="0" smtClean="0">
                <a:solidFill>
                  <a:srgbClr val="0D904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Run </a:t>
            </a:r>
            <a:r>
              <a:rPr lang="en-GB" sz="1400" dirty="0">
                <a:solidFill>
                  <a:srgbClr val="0D904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in Code Editor</a:t>
            </a:r>
            <a:endParaRPr lang="en-GH" sz="1400" dirty="0">
              <a:solidFill>
                <a:srgbClr val="0D90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indent="0">
              <a:buNone/>
            </a:pPr>
            <a:endParaRPr lang="en-GH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EBAB9-C69B-7B4D-891D-9ADDB4B2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700" y="1864720"/>
            <a:ext cx="5338003" cy="256460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69413" y="2211421"/>
            <a:ext cx="693906" cy="259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4BE-A5A5-9641-92A3-0B0C0801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10"/>
            <a:ext cx="8535031" cy="619685"/>
          </a:xfrm>
        </p:spPr>
        <p:txBody>
          <a:bodyPr/>
          <a:lstStyle/>
          <a:p>
            <a:r>
              <a:rPr lang="en-GH" sz="3200" b="1" dirty="0">
                <a:latin typeface="Open Sans"/>
                <a:ea typeface="Open Sans"/>
                <a:cs typeface="Open Sans"/>
              </a:rPr>
              <a:t>OPERATIONAL SYMBOLS IN JAVASCRIPT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8C6413-447D-E443-99D3-DF6E9E4F6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49141"/>
              </p:ext>
            </p:extLst>
          </p:nvPr>
        </p:nvGraphicFramePr>
        <p:xfrm>
          <a:off x="1482658" y="748632"/>
          <a:ext cx="6617240" cy="370530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73904">
                  <a:extLst>
                    <a:ext uri="{9D8B030D-6E8A-4147-A177-3AD203B41FA5}">
                      <a16:colId xmlns:a16="http://schemas.microsoft.com/office/drawing/2014/main" val="2530352979"/>
                    </a:ext>
                  </a:extLst>
                </a:gridCol>
                <a:gridCol w="4643336">
                  <a:extLst>
                    <a:ext uri="{9D8B030D-6E8A-4147-A177-3AD203B41FA5}">
                      <a16:colId xmlns:a16="http://schemas.microsoft.com/office/drawing/2014/main" val="58016549"/>
                    </a:ext>
                  </a:extLst>
                </a:gridCol>
              </a:tblGrid>
              <a:tr h="221450">
                <a:tc>
                  <a:txBody>
                    <a:bodyPr/>
                    <a:lstStyle/>
                    <a:p>
                      <a:pPr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OPERATOR</a:t>
                      </a:r>
                      <a:endParaRPr lang="en-GH" sz="13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DESCRIPTION</a:t>
                      </a:r>
                      <a:endParaRPr lang="en-GH" sz="13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2659919987"/>
                  </a:ext>
                </a:extLst>
              </a:tr>
              <a:tr h="381233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Modulus (%)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 the integer remainder of dividing the two operands.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61561136"/>
                  </a:ext>
                </a:extLst>
              </a:tr>
              <a:tr h="381233">
                <a:tc>
                  <a:txBody>
                    <a:bodyPr/>
                    <a:lstStyle/>
                    <a:p>
                      <a:pPr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Add (+)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 the sum of numeric operands or string concatenation.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3131418419"/>
                  </a:ext>
                </a:extLst>
              </a:tr>
              <a:tr h="381233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Multiply (*)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Produces the product of the operands.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3084083411"/>
                  </a:ext>
                </a:extLst>
              </a:tr>
              <a:tr h="381233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Subtract (-)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subtracts the two operands, producing their difference.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792888132"/>
                  </a:ext>
                </a:extLst>
              </a:tr>
              <a:tr h="571848">
                <a:tc>
                  <a:txBody>
                    <a:bodyPr/>
                    <a:lstStyle/>
                    <a:p>
                      <a:r>
                        <a:rPr lang="en-GB" sz="1300" u="none" strike="noStrike" cap="none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Exponent (**)</a:t>
                      </a:r>
                      <a:endParaRPr lang="en-GH" sz="1300" b="0" i="0" u="none" strike="noStrike" cap="none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 the result of raising the first operand to the power of the second operand. It is equivalent to </a:t>
                      </a:r>
                      <a:r>
                        <a:rPr lang="en-GB" sz="130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Math.pow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4241952439"/>
                  </a:ext>
                </a:extLst>
              </a:tr>
              <a:tr h="571848">
                <a:tc>
                  <a:txBody>
                    <a:bodyPr/>
                    <a:lstStyle/>
                    <a:p>
                      <a:r>
                        <a:rPr lang="en-GB" sz="1300" u="none" strike="noStrike" cap="none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Division ( / )</a:t>
                      </a:r>
                      <a:endParaRPr lang="en-GH" sz="1300" b="0" i="0" u="none" strike="noStrike" cap="none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Produce the quotient of its operands where the left operand is the dividend and the right operand is the divisor.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1090425791"/>
                  </a:ext>
                </a:extLst>
              </a:tr>
              <a:tr h="381233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And (&amp;&amp;)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for a set of operands is true if and only if all of its operands are true.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28442369"/>
                  </a:ext>
                </a:extLst>
              </a:tr>
              <a:tr h="190615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Not (!)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takes truth to falsity and vice versa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891777273"/>
                  </a:ext>
                </a:extLst>
              </a:tr>
              <a:tr h="220865"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If then else (? :)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Conditional statement</a:t>
                      </a:r>
                      <a:endParaRPr lang="en-GH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190477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8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54070A-6EBC-454A-A0D7-08997A0F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6"/>
            <a:ext cx="8285748" cy="61968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H" sz="3200" b="1" dirty="0">
                <a:latin typeface="Open Sans"/>
                <a:ea typeface="Open Sans"/>
                <a:cs typeface="Open Sans"/>
                <a:sym typeface="Arial"/>
              </a:rPr>
              <a:t>OPERATIONAL </a:t>
            </a:r>
            <a:r>
              <a:rPr lang="en-GH" sz="3200" b="1" dirty="0" smtClean="0">
                <a:latin typeface="Open Sans"/>
                <a:ea typeface="Open Sans"/>
                <a:cs typeface="Open Sans"/>
                <a:sym typeface="Arial"/>
              </a:rPr>
              <a:t>SYMBOLS</a:t>
            </a:r>
            <a:endParaRPr lang="en-GH" b="1" dirty="0"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B69BBD-618E-6842-A52D-126C00FA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30147"/>
              </p:ext>
            </p:extLst>
          </p:nvPr>
        </p:nvGraphicFramePr>
        <p:xfrm>
          <a:off x="1166669" y="902593"/>
          <a:ext cx="6853189" cy="320409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18564">
                  <a:extLst>
                    <a:ext uri="{9D8B030D-6E8A-4147-A177-3AD203B41FA5}">
                      <a16:colId xmlns:a16="http://schemas.microsoft.com/office/drawing/2014/main" val="967974178"/>
                    </a:ext>
                  </a:extLst>
                </a:gridCol>
                <a:gridCol w="4434625">
                  <a:extLst>
                    <a:ext uri="{9D8B030D-6E8A-4147-A177-3AD203B41FA5}">
                      <a16:colId xmlns:a16="http://schemas.microsoft.com/office/drawing/2014/main" val="1953907706"/>
                    </a:ext>
                  </a:extLst>
                </a:gridCol>
              </a:tblGrid>
              <a:tr h="22923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OPERATOR</a:t>
                      </a:r>
                      <a:endParaRPr lang="en-GH" sz="13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DESCRIPTION</a:t>
                      </a:r>
                      <a:endParaRPr lang="en-GH" sz="13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1765364935"/>
                  </a:ext>
                </a:extLst>
              </a:tr>
              <a:tr h="3282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Equal (==)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operands are equal.</a:t>
                      </a:r>
                      <a:endParaRPr lang="en-GH" sz="1300" b="0" i="0" u="none" strike="noStrike" cap="none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300349799"/>
                  </a:ext>
                </a:extLst>
              </a:tr>
              <a:tr h="3168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Not equal (!=)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operands are not equal.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1425206514"/>
                  </a:ext>
                </a:extLst>
              </a:tr>
              <a:tr h="45846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Greater than (&gt;)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left operand is greater than the right operand.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1019589723"/>
                  </a:ext>
                </a:extLst>
              </a:tr>
              <a:tr h="49593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Greater than or equal (&gt;=)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left operand is greater than or equal to the right operand.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2542035788"/>
                  </a:ext>
                </a:extLst>
              </a:tr>
              <a:tr h="45846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Less than (&lt;)</a:t>
                      </a:r>
                      <a:endParaRPr lang="en-GH" sz="1300" b="0" i="0" u="none" strike="noStrike" cap="none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left operand is less than the right operand.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2369404422"/>
                  </a:ext>
                </a:extLst>
              </a:tr>
              <a:tr h="45846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Less than or equal (&lt;=)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Returns true if the left operand is less than or equal to the right operand.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814" marR="63814" marT="0" marB="0"/>
                </a:tc>
                <a:extLst>
                  <a:ext uri="{0D108BD9-81ED-4DB2-BD59-A6C34878D82A}">
                    <a16:rowId xmlns:a16="http://schemas.microsoft.com/office/drawing/2014/main" val="2435321826"/>
                  </a:ext>
                </a:extLst>
              </a:tr>
              <a:tr h="45846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Or (||)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for a set of operands is true if and only if one or more of its operands is true.</a:t>
                      </a:r>
                      <a:endParaRPr lang="en-GH" sz="13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7745" marR="57745" marT="0" marB="0"/>
                </a:tc>
                <a:extLst>
                  <a:ext uri="{0D108BD9-81ED-4DB2-BD59-A6C34878D82A}">
                    <a16:rowId xmlns:a16="http://schemas.microsoft.com/office/drawing/2014/main" val="2217927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8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B5E-D692-DC45-8FE7-223E9D7F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83"/>
            <a:ext cx="8108560" cy="630091"/>
          </a:xfrm>
        </p:spPr>
        <p:txBody>
          <a:bodyPr/>
          <a:lstStyle/>
          <a:p>
            <a:r>
              <a:rPr lang="en-GB" sz="3200" b="1" dirty="0">
                <a:latin typeface="Open Sans"/>
                <a:ea typeface="Open Sans"/>
                <a:cs typeface="Open Sans"/>
              </a:rPr>
              <a:t>Comparison Operators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4D49B6-8C51-454C-BD41-D1C7142A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608517"/>
              </p:ext>
            </p:extLst>
          </p:nvPr>
        </p:nvGraphicFramePr>
        <p:xfrm>
          <a:off x="217455" y="1438431"/>
          <a:ext cx="2958353" cy="18753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78619">
                  <a:extLst>
                    <a:ext uri="{9D8B030D-6E8A-4147-A177-3AD203B41FA5}">
                      <a16:colId xmlns:a16="http://schemas.microsoft.com/office/drawing/2014/main" val="3483690565"/>
                    </a:ext>
                  </a:extLst>
                </a:gridCol>
                <a:gridCol w="1979734">
                  <a:extLst>
                    <a:ext uri="{9D8B030D-6E8A-4147-A177-3AD203B41FA5}">
                      <a16:colId xmlns:a16="http://schemas.microsoft.com/office/drawing/2014/main" val="3655524402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OPERATOR</a:t>
                      </a:r>
                      <a:endParaRPr lang="en-GB" sz="13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1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DESCRIPTION</a:t>
                      </a:r>
                      <a:endParaRPr lang="en-GB" sz="13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2878665"/>
                  </a:ext>
                </a:extLst>
              </a:tr>
              <a:tr h="313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30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eq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() 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Equal to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7550012"/>
                  </a:ext>
                </a:extLst>
              </a:tr>
              <a:tr h="307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30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gt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()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</a:t>
                      </a:r>
                      <a:r>
                        <a:rPr lang="en-GB" sz="1300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reater 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than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5876845"/>
                  </a:ext>
                </a:extLst>
              </a:tr>
              <a:tr h="3165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gte()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</a:t>
                      </a:r>
                      <a:r>
                        <a:rPr lang="en-GB" sz="1300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reater 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than or equal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782447"/>
                  </a:ext>
                </a:extLst>
              </a:tr>
              <a:tr h="2815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30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lt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()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less 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than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658538"/>
                  </a:ext>
                </a:extLst>
              </a:tr>
              <a:tr h="29964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lte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()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</a:t>
                      </a:r>
                      <a:r>
                        <a:rPr lang="en-GB" sz="1300" u="none" strike="noStrike" cap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ess </a:t>
                      </a:r>
                      <a:r>
                        <a:rPr lang="en-GB" sz="130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than or equal</a:t>
                      </a:r>
                      <a:endParaRPr lang="en-GB" sz="1300" b="0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Source Sans Pro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30687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B2DDED0-235B-C44A-AB2C-8F349D355C60}"/>
              </a:ext>
            </a:extLst>
          </p:cNvPr>
          <p:cNvSpPr/>
          <p:nvPr/>
        </p:nvSpPr>
        <p:spPr>
          <a:xfrm>
            <a:off x="217455" y="3959540"/>
            <a:ext cx="2002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Run in Code Editor</a:t>
            </a:r>
            <a:endParaRPr lang="en-G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052CA9-DC52-CB4F-A825-916D1D31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54" y="1030072"/>
            <a:ext cx="5866646" cy="26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F6DE-F2E8-7144-AEBC-8AE0258F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b="1" dirty="0">
                <a:latin typeface="Open Sans"/>
                <a:ea typeface="Open Sans"/>
                <a:cs typeface="Open Sans"/>
              </a:rPr>
              <a:t>MATH </a:t>
            </a:r>
            <a:r>
              <a:rPr lang="en-GB" sz="3200" b="1" dirty="0" smtClean="0">
                <a:latin typeface="Open Sans"/>
                <a:ea typeface="Open Sans"/>
                <a:cs typeface="Open Sans"/>
              </a:rPr>
              <a:t>OBJECTS</a:t>
            </a:r>
            <a:endParaRPr lang="en-GH" sz="32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EA52F-9ECC-9B4D-83E1-8F7ECC2380CF}"/>
              </a:ext>
            </a:extLst>
          </p:cNvPr>
          <p:cNvSpPr/>
          <p:nvPr/>
        </p:nvSpPr>
        <p:spPr>
          <a:xfrm>
            <a:off x="1242060" y="583200"/>
            <a:ext cx="51328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Math.random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(); // returns a random number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Math.min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(0, 150, 30, 20, -8); // returns -8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Math.round</a:t>
            </a:r>
            <a:r>
              <a:rPr lang="en-GB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(4.7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); // returns 5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Math.round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(4.4); // returns 4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Math.ceil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(4.4); // returns 5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Math.floor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(4.4); // returns 4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Math.E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;      // returns Euler's number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Math.PI</a:t>
            </a: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      // returns PI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Math.SQRT2  // returns the square root of 2 Math.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SQRT1_2 // returns the square root of 1/2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Math.LN2      // returns the natural logarithm of 2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Math.LN10 // returns the natural logarithm of 10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Math.LOG2E // returns base 2 logarithm of E 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Math.LOG10E // returns base 10 logarithm of E</a:t>
            </a:r>
            <a:endParaRPr lang="en-GH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53659180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415665"/>
    </a:dk1>
    <a:lt1>
      <a:srgbClr val="FFFFFF"/>
    </a:lt1>
    <a:dk2>
      <a:srgbClr val="0DB7C4"/>
    </a:dk2>
    <a:lt2>
      <a:srgbClr val="F6F6F6"/>
    </a:lt2>
    <a:accent1>
      <a:srgbClr val="0A95B0"/>
    </a:accent1>
    <a:accent2>
      <a:srgbClr val="A7E5E9"/>
    </a:accent2>
    <a:accent3>
      <a:srgbClr val="A9D039"/>
    </a:accent3>
    <a:accent4>
      <a:srgbClr val="FFBC00"/>
    </a:accent4>
    <a:accent5>
      <a:srgbClr val="F24745"/>
    </a:accent5>
    <a:accent6>
      <a:srgbClr val="B3B3B3"/>
    </a:accent6>
    <a:hlink>
      <a:srgbClr val="0DB7C4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841</Words>
  <Application>Microsoft Office PowerPoint</Application>
  <PresentationFormat>On-screen Show (16:9)</PresentationFormat>
  <Paragraphs>279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Dosis</vt:lpstr>
      <vt:lpstr>Century Gothic</vt:lpstr>
      <vt:lpstr>Times New Roman</vt:lpstr>
      <vt:lpstr>Arial</vt:lpstr>
      <vt:lpstr>Menlo</vt:lpstr>
      <vt:lpstr>Source Sans Pro</vt:lpstr>
      <vt:lpstr>Calibri</vt:lpstr>
      <vt:lpstr>Open Sans</vt:lpstr>
      <vt:lpstr>Cerimon template</vt:lpstr>
      <vt:lpstr>GOOGLE EARTH ENGINE  AND GITHUB BASICS   Ernest Opoku-Kwarteng eokwarteng@ug.edu.gh Center for Remote Sensing and Geographic Information Services (CERSGIS)</vt:lpstr>
      <vt:lpstr>Introduction to JavaScript</vt:lpstr>
      <vt:lpstr>PowerPoint Presentation</vt:lpstr>
      <vt:lpstr>Coding in JavaScript</vt:lpstr>
      <vt:lpstr>Variables </vt:lpstr>
      <vt:lpstr>OPERATIONAL SYMBOLS IN JAVASCRIPT</vt:lpstr>
      <vt:lpstr>OPERATIONAL SYMBOLS</vt:lpstr>
      <vt:lpstr>Comparison Operators</vt:lpstr>
      <vt:lpstr>MATH OBJECTS</vt:lpstr>
      <vt:lpstr>BASIC JavaScript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LIST AND  DICTIONARY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 Colour Code</vt:lpstr>
      <vt:lpstr>Resource Materials</vt:lpstr>
      <vt:lpstr>Introduction to GitHub</vt:lpstr>
      <vt:lpstr>GITHUB USER INTERFACE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user</cp:lastModifiedBy>
  <cp:revision>68</cp:revision>
  <dcterms:modified xsi:type="dcterms:W3CDTF">2021-09-24T23:38:49Z</dcterms:modified>
</cp:coreProperties>
</file>